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23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94" autoAdjust="0"/>
  </p:normalViewPr>
  <p:slideViewPr>
    <p:cSldViewPr snapToGrid="0">
      <p:cViewPr varScale="1">
        <p:scale>
          <a:sx n="150" d="100"/>
          <a:sy n="150" d="100"/>
        </p:scale>
        <p:origin x="65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1DAC8-AD19-4A79-BE13-FF6FB40F5D68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1CAF9-5FF8-4773-AD71-B7D99EF5BB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49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1CAF9-5FF8-4773-AD71-B7D99EF5BB8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806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55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238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69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973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2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897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5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66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9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41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912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892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465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021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922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192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703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98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87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570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857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8089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1166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1743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967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03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2E2DF9D-A973-4EF9-AC9C-B1FD62D6C087}" type="datetimeFigureOut">
              <a:rPr lang="ru-RU" smtClean="0"/>
              <a:pPr/>
              <a:t>09.01.2017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0781F5FD-1E93-4E3D-AA4A-B4C7A534CC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2902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9041" y="3129902"/>
            <a:ext cx="10572000" cy="2971051"/>
          </a:xfrm>
        </p:spPr>
        <p:txBody>
          <a:bodyPr/>
          <a:lstStyle/>
          <a:p>
            <a:pPr algn="ctr"/>
            <a:r>
              <a:rPr lang="ru-RU" sz="2000" dirty="0"/>
              <a:t>ФГБОУ «Московский Педагогический государственный университет»</a:t>
            </a:r>
            <a:br>
              <a:rPr lang="ru-RU" sz="2000" dirty="0"/>
            </a:br>
            <a:r>
              <a:rPr lang="ru-RU" sz="2000" dirty="0"/>
              <a:t>Институт Детства </a:t>
            </a:r>
            <a:br>
              <a:rPr lang="ru-RU" sz="2000" dirty="0"/>
            </a:br>
            <a:r>
              <a:rPr lang="ru-RU" sz="2000" dirty="0"/>
              <a:t>Кафедра логопедии</a:t>
            </a:r>
            <a:br>
              <a:rPr lang="ru-RU" sz="2000" dirty="0"/>
            </a:br>
            <a:r>
              <a:rPr lang="ru-RU" sz="2000" dirty="0"/>
              <a:t> 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презентация № </a:t>
            </a:r>
            <a:r>
              <a:rPr lang="ru-RU" sz="2000" dirty="0" smtClean="0"/>
              <a:t>3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Тема </a:t>
            </a:r>
            <a:r>
              <a:rPr lang="ru-RU" sz="2000" dirty="0" smtClean="0"/>
              <a:t>:Синдром Дауна ранний детский возраст 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7321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Терминология и обще факты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Синдром Дауна – это одно из наиболее распространенных врожденных генетических заболеваний, связанное с наличием у ребенка дополнительной 21-й хромосомы. Данный синдром характеризуется, в первую очередь, выраженным отставанием в умственном развитии, а также рядом других аномалий внутриутробного развития. Из-за достаточно высокой частоты рождений детей с синдромом Дауна за годы исследований было накоплено довольно много информации о данном заболевании. Как и другие хромосомные патологии, оно не имеет специфического лечения. Тем не менее, практика показывает, что в большинстве случаев при соответствующем уходе дети могут успешно расти и развиваться.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Синдром Дауна встречается повсеместно, во всех странах и у представителей всех народов мира. Таким образом, географическую зависимость выявить не удалось. Его распространенность составляет по различным данным от 0,15 до 0,1% (в среднем 1 случай на 800 новорожденных). Благодаря современным методам </a:t>
            </a:r>
            <a:r>
              <a:rPr lang="ru-RU" dirty="0" err="1"/>
              <a:t>пренатальной</a:t>
            </a:r>
            <a:r>
              <a:rPr lang="ru-RU" dirty="0"/>
              <a:t> диагностики (диагностики до момента рождения) частота рождения детей с этой патологией постепенно снижается. Это объясняется тем, что многие матери предпочитают прерывать беременность при данном диагнозе.</a:t>
            </a:r>
          </a:p>
        </p:txBody>
      </p:sp>
    </p:spTree>
    <p:extLst>
      <p:ext uri="{BB962C8B-B14F-4D97-AF65-F5344CB8AC3E}">
        <p14:creationId xmlns:p14="http://schemas.microsoft.com/office/powerpoint/2010/main" val="483489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Интересные факты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720" y="2117784"/>
            <a:ext cx="11094612" cy="4544273"/>
          </a:xfrm>
        </p:spPr>
        <p:txBody>
          <a:bodyPr>
            <a:normAutofit fontScale="55000" lnSpcReduction="20000"/>
          </a:bodyPr>
          <a:lstStyle/>
          <a:p>
            <a:r>
              <a:rPr lang="ru-RU" sz="1100" dirty="0"/>
              <a:t> </a:t>
            </a:r>
            <a:r>
              <a:rPr lang="ru-RU" sz="1700" dirty="0"/>
              <a:t>Данная патология относится к так называемой монголоидной группе. К ней иногда причисляют врожденные заболевания, при которых у детей наблюдается разрез глаз, характерный для монголоидной расы. Это совпадение в свое время породило заблуждение, что синдром Дауна как-то связан с генами народов этой группы. На самом деле такой связи не наблюдается.</a:t>
            </a:r>
          </a:p>
          <a:p>
            <a:r>
              <a:rPr lang="ru-RU" sz="1700" dirty="0"/>
              <a:t>В XIX веке считалось, что причиной развития синдрома Дауна является травма головы, полученная ребенком в процессе родов.</a:t>
            </a:r>
          </a:p>
          <a:p>
            <a:r>
              <a:rPr lang="ru-RU" sz="1700" dirty="0"/>
              <a:t>Первое описание комплекса симптомов, которые характерны именно для </a:t>
            </a:r>
            <a:r>
              <a:rPr lang="ru-RU" sz="1700" dirty="0" err="1"/>
              <a:t>трисомии</a:t>
            </a:r>
            <a:r>
              <a:rPr lang="ru-RU" sz="1700" dirty="0"/>
              <a:t> 21, сделал английский врач Джон Даун еще в 1866 году. В честь него и получило название данное заболевание. Позднее (в 1959 году) большой в клад в исследование этой патологии внес французский врач </a:t>
            </a:r>
            <a:r>
              <a:rPr lang="ru-RU" sz="1700" dirty="0" err="1"/>
              <a:t>Жером</a:t>
            </a:r>
            <a:r>
              <a:rPr lang="ru-RU" sz="1700" dirty="0"/>
              <a:t> </a:t>
            </a:r>
            <a:r>
              <a:rPr lang="ru-RU" sz="1700" dirty="0" err="1"/>
              <a:t>Лежен</a:t>
            </a:r>
            <a:r>
              <a:rPr lang="ru-RU" sz="1700" dirty="0"/>
              <a:t>, доказавший связь между хромосомной аномалией и симптомами, описанными ранее Дауном.</a:t>
            </a:r>
          </a:p>
          <a:p>
            <a:r>
              <a:rPr lang="ru-RU" sz="1700" dirty="0"/>
              <a:t>Синдром Дауна встречался с давних времен. Наиболее старая находка датируется IV – V веком нашей эры. Заключение о наличии данного заболевания было сделано по характерным изменениям костей.</a:t>
            </a:r>
          </a:p>
          <a:p>
            <a:r>
              <a:rPr lang="ru-RU" sz="1700" dirty="0"/>
              <a:t>В разные периоды к больным синдромом Дауна относились по-разному. В средние века такие люди не считались больными в полном смысле этого слова. К ним относились скорее как к «блаженным» или сумасшедшим. В исторических источниках нет информации о выраженной дискриминации таких больных.</a:t>
            </a:r>
          </a:p>
          <a:p>
            <a:r>
              <a:rPr lang="ru-RU" sz="1700" dirty="0"/>
              <a:t>В начале XX века, по мере развития генетики, ученые заподозрили генетическую природу синдрома. Это стало поводом к умерщвлению младенцев с признаками данного заболевания в нацистской Германии (в рамках сохранения «чистоты нации»). В большинстве штатов США рекомендовали стерилизовать людей с синдромом Дауна (примерно половина из больных, доживших до взрослого возраста, могут иметь детей). Позднее такие меры прекратили, но некоторая социальная дискриминация сохраняется и в наши дни.</a:t>
            </a:r>
          </a:p>
          <a:p>
            <a:r>
              <a:rPr lang="ru-RU" sz="1700" dirty="0"/>
              <a:t>Вопреки распространенному мнению, данный синдром не всегда сопровождается глубокой олигофренией (пониженным интеллектуальным развитием). Условной нормой, согласно распространенному тесту IQ, является 70 баллов (более низкий показатель рассматривают как умственную отсталость). У людей с синдромом Дауна, согласно некоторым исследованиям, результат может достигать 75 баллов и более.</a:t>
            </a:r>
          </a:p>
          <a:p>
            <a:r>
              <a:rPr lang="ru-RU" sz="1700" dirty="0"/>
              <a:t>В мире живут люди с данным заболеванием, которые получили высшее образование и успешно интегрировались в современное общество. Среди них есть музыканты, предприниматели, актеры. Пониженный уровень интеллекта при данном заболевании не исключает способности к творчеству.</a:t>
            </a:r>
          </a:p>
          <a:p>
            <a:r>
              <a:rPr lang="ru-RU" sz="1700" dirty="0"/>
              <a:t>Синдрому Дауна посвящен день в году. Согласно номеру добавочной хромосомы (21) и общему количеству ее копий (3), этот день проводится ежегодно 21 марта, начиная с 2006 года.</a:t>
            </a:r>
          </a:p>
          <a:p>
            <a:r>
              <a:rPr lang="ru-RU" sz="1700" dirty="0"/>
              <a:t>В январе 1987 года многие страны доложили о повышенной частоте рождения больных с синдромом Дауна. На графиках, отображающих распространенность этой патологии, можно четко заметить этот скачок. Примечательно, что уже через месяц все показатели вернулись в норму. Объяснения этому феномену не удалось найти до сих пор.</a:t>
            </a:r>
          </a:p>
        </p:txBody>
      </p:sp>
    </p:spTree>
    <p:extLst>
      <p:ext uri="{BB962C8B-B14F-4D97-AF65-F5344CB8AC3E}">
        <p14:creationId xmlns:p14="http://schemas.microsoft.com/office/powerpoint/2010/main" val="3515115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генетической патологии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994" y="1417638"/>
            <a:ext cx="11307778" cy="5440361"/>
          </a:xfrm>
        </p:spPr>
        <p:txBody>
          <a:bodyPr>
            <a:normAutofit/>
          </a:bodyPr>
          <a:lstStyle/>
          <a:p>
            <a:r>
              <a:rPr lang="ru-RU" dirty="0"/>
              <a:t>С</a:t>
            </a:r>
            <a:r>
              <a:rPr lang="ru-RU" dirty="0" smtClean="0"/>
              <a:t>индром </a:t>
            </a:r>
            <a:r>
              <a:rPr lang="ru-RU" dirty="0"/>
              <a:t>Дауна развивается у детей с </a:t>
            </a:r>
            <a:r>
              <a:rPr lang="ru-RU" dirty="0" err="1"/>
              <a:t>трисомией</a:t>
            </a:r>
            <a:r>
              <a:rPr lang="ru-RU" dirty="0"/>
              <a:t> 21-й хромосомы. Именно наличие ее дополнительной копии обуславливает появление всех характерных </a:t>
            </a:r>
            <a:r>
              <a:rPr lang="ru-RU" dirty="0" smtClean="0"/>
              <a:t>нарушений</a:t>
            </a:r>
          </a:p>
          <a:p>
            <a:r>
              <a:rPr lang="ru-RU" sz="1050" dirty="0"/>
              <a:t>В зависимости от характера хромосомной мутации различают следующие виды болезни</a:t>
            </a:r>
            <a:r>
              <a:rPr lang="ru-RU" sz="1050" dirty="0" smtClean="0"/>
              <a:t>:</a:t>
            </a:r>
            <a:endParaRPr lang="ru-RU" sz="1050" dirty="0"/>
          </a:p>
          <a:p>
            <a:r>
              <a:rPr lang="ru-RU" sz="1050" dirty="0"/>
              <a:t>    Полная </a:t>
            </a:r>
            <a:r>
              <a:rPr lang="ru-RU" sz="1050" dirty="0" err="1"/>
              <a:t>трисомия</a:t>
            </a:r>
            <a:r>
              <a:rPr lang="ru-RU" sz="1050" dirty="0"/>
              <a:t> 21. Полная </a:t>
            </a:r>
            <a:r>
              <a:rPr lang="ru-RU" sz="1050" dirty="0" err="1"/>
              <a:t>трисомия</a:t>
            </a:r>
            <a:r>
              <a:rPr lang="ru-RU" sz="1050" dirty="0"/>
              <a:t> 21 предполагает, что у ребенка в каждой клетке организма имеется целая дополнительная хромосома. Таким образом, общее количество ее копий – 3. Частота данного варианта составляет 90 – 95%. Эта форма является наиболее тяжелой. У пациента наблюдается избыток всех генов, закодированных в этой молекуле ДНК. Как правило, нарушения внутриутробного развития у них встречаются чаще, а умственная отсталость более выражена. Полная </a:t>
            </a:r>
            <a:r>
              <a:rPr lang="ru-RU" sz="1050" dirty="0" err="1"/>
              <a:t>трисомия</a:t>
            </a:r>
            <a:r>
              <a:rPr lang="ru-RU" sz="1050" dirty="0"/>
              <a:t> возникает, если один из родителей передает ребенку не одну, а две хромосомы 21. Тогда при слиянии с третьей 21-й хромосомой (от второго родителя) возникает </a:t>
            </a:r>
            <a:r>
              <a:rPr lang="ru-RU" sz="1050" dirty="0" err="1"/>
              <a:t>трисомия</a:t>
            </a:r>
            <a:r>
              <a:rPr lang="ru-RU" sz="1050" dirty="0"/>
              <a:t>. Зигота (первая клетка, из которой возникает зародыш) уже содержит дефект. Дальнейшее ее деление объясняет, что все дочерние клетки будут похожи на нее.</a:t>
            </a:r>
          </a:p>
          <a:p>
            <a:r>
              <a:rPr lang="ru-RU" sz="1050" dirty="0"/>
              <a:t>    Мозаичная форма. При мозаичной форме механизм появления хромосомного дефекта несколько иной. Обе родительские гаметы (половые клетки) имели нормальное количество хромосом. После их слияния образовалась нормальная зигота с кариотипом 46, ХХ или 46, XY. В процессе деления этой первоначальной клетки ДНК распределилось неправильно. Часть клеток организма получилась с нормальным кариотипом, а часть – с кариотипом синдрома Дауна. Такая аномалия встречается довольно редко (3 – 5% случаев данного заболевания). Прогноз при ней лучше, так как здоровые клетки отчасти компенсируют генетический дефект. Ребенок все равно родится с синдромом Дауна и видимым отставанием в развитии. Однако выживаемость таких детей значительно выше. У них редко встречаются тяжелые пороки развития внутренних органов, несовместимые с жизнью.</a:t>
            </a:r>
          </a:p>
          <a:p>
            <a:r>
              <a:rPr lang="ru-RU" sz="1050" dirty="0"/>
              <a:t>    Семейный синдром Дауна. Семейный синдром Дауна – это весьма редкий генетический дефект (менее 2% случаев). При нем один из родителей имеет небольшие отклонения. Часть хромосомы 21 (а именно, критический участок) прикрепляется к другой хромосоме (обычно к 14-й). Таким образом, на 14 хромосоме содержится больше генетической информации, чем должно быть в норме. У человека при этом обычно нет видимых изменений (симптомов синдрома Дауна). Однако все половые гаметы, которые производит его организм, содержат этот дополнительный участок хромосомы 21. Очень высока вероятность, что в процессе образования зиготы такая гамета вызовет появление дополнительной 21-й хромосомы. Таким образом, дети у человека с подобным дефектом часто рождаются с синдромом Дауна. Из-за этой аномалии, передающейся потомству, данную форму болезни назвали семейной.</a:t>
            </a:r>
          </a:p>
          <a:p>
            <a:r>
              <a:rPr lang="ru-RU" sz="1050" dirty="0"/>
              <a:t>    Частичная </a:t>
            </a:r>
            <a:r>
              <a:rPr lang="ru-RU" sz="1050" dirty="0" err="1"/>
              <a:t>трисомия</a:t>
            </a:r>
            <a:r>
              <a:rPr lang="ru-RU" sz="1050" dirty="0"/>
              <a:t> 21. При частичной </a:t>
            </a:r>
            <a:r>
              <a:rPr lang="ru-RU" sz="1050" dirty="0" err="1"/>
              <a:t>трисомии</a:t>
            </a:r>
            <a:r>
              <a:rPr lang="ru-RU" sz="1050" dirty="0"/>
              <a:t> 21 у пациента обнаруживается не вся дополнительная хромосома, а лишь ее фрагмент с критическим участком. Из-за этого у ребенка развивается синдром Дауна в более легкой форме (однако все основные симптомы все равно присутствуют). Механизм такого дефекта чем-то похож на семейную форму болезни, но синдром не будет передаваться по наследству. Встречается этот вариант болезни очень редко.</a:t>
            </a:r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480757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44" y="86779"/>
            <a:ext cx="5830433" cy="39135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159" y="3552920"/>
            <a:ext cx="5813221" cy="289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70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генетической патологии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834" y="2231340"/>
            <a:ext cx="11029254" cy="4386743"/>
          </a:xfrm>
        </p:spPr>
        <p:txBody>
          <a:bodyPr>
            <a:normAutofit fontScale="55000" lnSpcReduction="20000"/>
          </a:bodyPr>
          <a:lstStyle/>
          <a:p>
            <a:r>
              <a:rPr lang="ru-RU" sz="1900" dirty="0"/>
              <a:t>На образование аномальных гамет могут повлиять следующие факторы:</a:t>
            </a:r>
          </a:p>
          <a:p>
            <a:endParaRPr lang="ru-RU" sz="1900" dirty="0"/>
          </a:p>
          <a:p>
            <a:r>
              <a:rPr lang="ru-RU" sz="1900" dirty="0"/>
              <a:t>    экологическая обстановка;</a:t>
            </a:r>
          </a:p>
          <a:p>
            <a:r>
              <a:rPr lang="ru-RU" sz="1900" dirty="0"/>
              <a:t>    некоторые медикаменты;</a:t>
            </a:r>
          </a:p>
          <a:p>
            <a:r>
              <a:rPr lang="ru-RU" sz="1900" dirty="0"/>
              <a:t>    курение;</a:t>
            </a:r>
          </a:p>
          <a:p>
            <a:r>
              <a:rPr lang="ru-RU" sz="1900" dirty="0"/>
              <a:t>    алкоголизм;</a:t>
            </a:r>
          </a:p>
          <a:p>
            <a:r>
              <a:rPr lang="ru-RU" sz="1900" dirty="0"/>
              <a:t>    радиация;</a:t>
            </a:r>
          </a:p>
          <a:p>
            <a:r>
              <a:rPr lang="ru-RU" sz="1900" dirty="0"/>
              <a:t>    некоторые заболевания половой сферы.</a:t>
            </a:r>
          </a:p>
          <a:p>
            <a:endParaRPr lang="ru-RU" sz="1900" dirty="0"/>
          </a:p>
          <a:p>
            <a:r>
              <a:rPr lang="ru-RU" sz="1900" dirty="0"/>
              <a:t>В процессе различных исследований было доказано, что родители, встречавшиеся с этими факторами, имеют несколько более высокую вероятность рождения ребенка с хромосомной аномалией. Тем не менее, единого механизма или четкой зависимости показано не было. Случай с повышением числа новорожденных с синдромом Дауна в 1987 году, о котором говорилось выше, до сих пор не имеет научного объяснения. Это показывает, что изучены еще далеко не все факторы, влияющие на появление данной патологии.</a:t>
            </a:r>
          </a:p>
          <a:p>
            <a:r>
              <a:rPr lang="ru-RU" sz="1900" dirty="0"/>
              <a:t> </a:t>
            </a:r>
          </a:p>
          <a:p>
            <a:r>
              <a:rPr lang="ru-RU" sz="1900" dirty="0"/>
              <a:t>Тем не менее, ученые все же смогли выделить один критерий, важность которого для появления синдрома Дауна неоспорима. Это возраст матери, в котором она решила зачать ребенка. Из всех хромосомных аномалий зависимость частоты болезни от возраста лучше всего наблюдается именно в случае синдрома Дауна. Эта тенденция была подтверждена многочисленными исследованиями по всему миру. По всей видимости, с возрастом в яйцеклетках происходят определенные изменения. Начинают чаще образовываться гаметы с добавочной хромосомой 21. Это и объясняет повышенный риск рождения ребенка с синдромом Дауна.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8851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Причины генетической патологии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230" y="2222287"/>
            <a:ext cx="11165056" cy="440485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Вероятность рождения ребенка в зависимости от возраста матери выглядит следующим образом:</a:t>
            </a:r>
          </a:p>
          <a:p>
            <a:endParaRPr lang="ru-RU" dirty="0"/>
          </a:p>
          <a:p>
            <a:r>
              <a:rPr lang="ru-RU" dirty="0"/>
              <a:t>    0,064% для женщин, рожающих в возрасте 20 – 24 лет;</a:t>
            </a:r>
          </a:p>
          <a:p>
            <a:r>
              <a:rPr lang="ru-RU" dirty="0"/>
              <a:t>    0,1% - для женщин в возрасте 25 – 30 лет;</a:t>
            </a:r>
          </a:p>
          <a:p>
            <a:r>
              <a:rPr lang="ru-RU" dirty="0"/>
              <a:t>    0,17% - для женщин в возрасте 31 – 35 лет;</a:t>
            </a:r>
          </a:p>
          <a:p>
            <a:r>
              <a:rPr lang="ru-RU" dirty="0"/>
              <a:t>    0,47% – для женщин 36 – 40 лет;</a:t>
            </a:r>
          </a:p>
          <a:p>
            <a:r>
              <a:rPr lang="ru-RU" dirty="0"/>
              <a:t>    0,78% - для женщин 41 – 45 лет;</a:t>
            </a:r>
          </a:p>
          <a:p>
            <a:r>
              <a:rPr lang="ru-RU" dirty="0"/>
              <a:t>    до 5,25% - у женщин старше 45 лет (синдром Дауна – у каждого двадцатого ребенка).</a:t>
            </a:r>
          </a:p>
          <a:p>
            <a:endParaRPr lang="ru-RU" dirty="0"/>
          </a:p>
          <a:p>
            <a:r>
              <a:rPr lang="ru-RU" dirty="0"/>
              <a:t>Статистика показывает, что рост риска налицо. Именно поэтому врачи рекомендуют женщинам рожать в возрасте не более 35 – 40 лет. К детям, рожденным матерями более старшего возраста, врачи должны проявлять особое внимание. Уже во время беременности им назначают дополнительные анализы и обследования.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Аналогичной зависимости от возраста отца установить не удалось. Таким образом, возраст мужчины, по-видимому, никак не влияет на вероятность рождения ребенка с синдромом Дауна.</a:t>
            </a:r>
          </a:p>
        </p:txBody>
      </p:sp>
    </p:spTree>
    <p:extLst>
      <p:ext uri="{BB962C8B-B14F-4D97-AF65-F5344CB8AC3E}">
        <p14:creationId xmlns:p14="http://schemas.microsoft.com/office/powerpoint/2010/main" val="4103495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выглядят новорожденные с синдромом Дауна?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497" y="2222287"/>
            <a:ext cx="11119789" cy="435958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большинстве случаев ребенка с синдромом Дауна врачи распознают по внешним признакам непосредственно после родов. Дело в том, что из-за высокой распространенности этого заболевания его симптомы были детально описаны и хорошо изучены. Их сочетание у новорожденного характерно именно для данной патологии. При мозаичной форме синдрома или </a:t>
            </a:r>
            <a:r>
              <a:rPr lang="ru-RU" dirty="0" err="1"/>
              <a:t>транслокациях</a:t>
            </a:r>
            <a:r>
              <a:rPr lang="ru-RU" dirty="0"/>
              <a:t> многие признаки могут отсутствовать. Тогда отличить болезнь от других хромосомных аномалий без специального анализа очень сложно.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У новорожденных синдром Дауна можно распознать по следующим типичным проявлениям:</a:t>
            </a:r>
          </a:p>
          <a:p>
            <a:endParaRPr lang="ru-RU" dirty="0"/>
          </a:p>
          <a:p>
            <a:r>
              <a:rPr lang="ru-RU" dirty="0"/>
              <a:t>    аномальное строение черепа;</a:t>
            </a:r>
          </a:p>
          <a:p>
            <a:r>
              <a:rPr lang="ru-RU" dirty="0"/>
              <a:t>    аномалии развития глаз;</a:t>
            </a:r>
          </a:p>
          <a:p>
            <a:r>
              <a:rPr lang="ru-RU" dirty="0"/>
              <a:t>    врожденные дефекты ротовой полости;</a:t>
            </a:r>
          </a:p>
          <a:p>
            <a:r>
              <a:rPr lang="ru-RU" dirty="0"/>
              <a:t>    измененная форма ушей;</a:t>
            </a:r>
          </a:p>
          <a:p>
            <a:r>
              <a:rPr lang="ru-RU" dirty="0"/>
              <a:t>    добавочные кожные складки;</a:t>
            </a:r>
          </a:p>
          <a:p>
            <a:r>
              <a:rPr lang="ru-RU" dirty="0"/>
              <a:t>    аномалии развития опорно-двигательного аппарата;</a:t>
            </a:r>
          </a:p>
          <a:p>
            <a:r>
              <a:rPr lang="ru-RU" dirty="0"/>
              <a:t>    деформация грудной клетки.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385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Аномальное строение черепа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337" y="2222287"/>
            <a:ext cx="11146949" cy="4486331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Распространенными аномалиями развития черепа, характерными для синдрома Дауна, являются:</a:t>
            </a:r>
          </a:p>
          <a:p>
            <a:endParaRPr lang="ru-RU" dirty="0"/>
          </a:p>
          <a:p>
            <a:r>
              <a:rPr lang="ru-RU" dirty="0"/>
              <a:t>    Брахицефалия. Данный термин обозначает увеличение ширины черепа в области теменных костей. Обычно диспропорция сразу бросается в глаза. При небольшом несоответствии можно прибегнуть к краниометрии. Эта процедура предполагает измерение окружности черепа с вычислением пропорции его длины к ширине. Степень выраженности данной аномалии нередко обратно пропорциональна коэффициенту умственного развития. Чем шире и короче голова новорожденного, тем меньше места остается в ней для развития мозга. Брахицефалия характерна более чем для 80% пациентов. Этот симптом отличает больных синдромом Дауна от детей с некоторыми другими хромосомными аномалиями (например, при синдроме Эдвардса череп, наоборот, несколько удлинен).</a:t>
            </a:r>
          </a:p>
          <a:p>
            <a:r>
              <a:rPr lang="ru-RU" dirty="0"/>
              <a:t>    Уплощение затылка. Отчасти именно уплощение затылка является причиной брахицефалии. Затылочный бугор, который у нормальных детей сильно выступает назад, при синдроме Дауна уплощен или практически отсутствует. Частота этой аномалии составляет примерно 70 – 75%.</a:t>
            </a:r>
          </a:p>
          <a:p>
            <a:r>
              <a:rPr lang="ru-RU" dirty="0"/>
              <a:t>    Плоское лицо. Плоское лицо является одним из самых часто встречаемых и красноречивых внешних признаков синдрома Дауна. При этом у таких пациентов все рельефные области лица либо уменьшаются в размерах и становятся плоскими (например, нос и переносица), либо сливаются между собой, формируя общую плоскую форму.</a:t>
            </a:r>
          </a:p>
          <a:p>
            <a:r>
              <a:rPr lang="ru-RU" dirty="0"/>
              <a:t>    </a:t>
            </a:r>
            <a:r>
              <a:rPr lang="ru-RU" dirty="0" err="1"/>
              <a:t>Гипертелоризм</a:t>
            </a:r>
            <a:r>
              <a:rPr lang="ru-RU" dirty="0"/>
              <a:t>. Этот термин в медицине обозначает увеличение расстояния между парными органами. В данном случае из-за брахицефалии чрезвычайно выражен глазной </a:t>
            </a:r>
            <a:r>
              <a:rPr lang="ru-RU" dirty="0" err="1"/>
              <a:t>гипертелоризм</a:t>
            </a:r>
            <a:r>
              <a:rPr lang="ru-RU" dirty="0"/>
              <a:t>. У новорожденного обнаруживается широкая посадка глаз и расширенная переносица.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91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Аномалии развития глаз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64" y="2222287"/>
            <a:ext cx="11074522" cy="436863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Наиболее характерными признаками синдрома Дауна со стороны глаз являются:</a:t>
            </a:r>
          </a:p>
          <a:p>
            <a:endParaRPr lang="ru-RU" dirty="0"/>
          </a:p>
          <a:p>
            <a:r>
              <a:rPr lang="ru-RU" dirty="0"/>
              <a:t>    Страбизм (косоглазие). Косоглазие у детей с данной патологией встречается приблизительно в 30% случаев. Оно объясняется аномальным тонусом мышц, которые контролируют движение глазных яблок. Кроме того, может иметь место недоразвитие мышечных или нервных тканей, которые участвуют в этом процессе. Страбизм у детей с синдромом Дауна может быть как односторонним, так и двусторонним.</a:t>
            </a:r>
          </a:p>
          <a:p>
            <a:r>
              <a:rPr lang="ru-RU" dirty="0"/>
              <a:t>    Монголоидный разрез глаз. Собственно монголоидный разрез глаз предполагает сужение глазной щели (более узкие глаза). Внешний ее угол обычно располагается несколько выше, чем внутренний, из-за чего глаза расположены как бы под наклоном. Кроме того, сами глазницы по размеру меньше, чем у обычных людей. Брови при этом располагаются выше, а кожные складки на лбу над глазами сглаживаются.</a:t>
            </a:r>
          </a:p>
          <a:p>
            <a:r>
              <a:rPr lang="ru-RU" dirty="0"/>
              <a:t>    </a:t>
            </a:r>
            <a:r>
              <a:rPr lang="ru-RU" dirty="0" err="1"/>
              <a:t>Эпикантус</a:t>
            </a:r>
            <a:r>
              <a:rPr lang="ru-RU" dirty="0"/>
              <a:t>. </a:t>
            </a:r>
            <a:r>
              <a:rPr lang="ru-RU" dirty="0" err="1"/>
              <a:t>Эпикантус</a:t>
            </a:r>
            <a:r>
              <a:rPr lang="ru-RU" dirty="0"/>
              <a:t> также является частью «монголоидного» разреза глаз. Он представляет собой кожную складку у внутреннего угла, которая является как бы продолжением верхнего века. Она заворачивается на край нижнего века, придавая глазу характерную форму. </a:t>
            </a:r>
            <a:r>
              <a:rPr lang="ru-RU" dirty="0" err="1"/>
              <a:t>Эпикантус</a:t>
            </a:r>
            <a:r>
              <a:rPr lang="ru-RU" dirty="0"/>
              <a:t> встречается более чем у 80% пациентов с синдромом Дауна в любом возрасте.</a:t>
            </a:r>
          </a:p>
          <a:p>
            <a:r>
              <a:rPr lang="ru-RU" dirty="0"/>
              <a:t>    Пятна </a:t>
            </a:r>
            <a:r>
              <a:rPr lang="ru-RU" dirty="0" err="1"/>
              <a:t>Брушфильда</a:t>
            </a:r>
            <a:r>
              <a:rPr lang="ru-RU" dirty="0"/>
              <a:t>. Пятна </a:t>
            </a:r>
            <a:r>
              <a:rPr lang="ru-RU" dirty="0" err="1"/>
              <a:t>Брушфильда</a:t>
            </a:r>
            <a:r>
              <a:rPr lang="ru-RU" dirty="0"/>
              <a:t> – это симптом, характерный для детей с данной хромосомной аномалией. Они встречаются у каждого пятого ребенка. Для обнаружения таких пятен нередко нужен осмотр у офтальмолога, так как невооруженным глазом заметить их очень трудно. Пятна </a:t>
            </a:r>
            <a:r>
              <a:rPr lang="ru-RU" dirty="0" err="1"/>
              <a:t>Брушфильда</a:t>
            </a:r>
            <a:r>
              <a:rPr lang="ru-RU" dirty="0"/>
              <a:t> располагаются на краю радужной оболочки и редко превышают 1 мм в диаметре. При осмотре у офтальмолога они располагаются цепочкой золотистого цвета.</a:t>
            </a:r>
          </a:p>
          <a:p>
            <a:endParaRPr lang="ru-RU" dirty="0"/>
          </a:p>
          <a:p>
            <a:r>
              <a:rPr lang="ru-RU" dirty="0"/>
              <a:t>Внешние аномалии развития глаз обычно указывают на проблемы со зрением, которые невозможно установить сразу после рождения.</a:t>
            </a:r>
          </a:p>
        </p:txBody>
      </p:sp>
    </p:spTree>
    <p:extLst>
      <p:ext uri="{BB962C8B-B14F-4D97-AF65-F5344CB8AC3E}">
        <p14:creationId xmlns:p14="http://schemas.microsoft.com/office/powerpoint/2010/main" val="301694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Врожденные дефекты ротовой полости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069" y="2222287"/>
            <a:ext cx="11192217" cy="4422957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Наиболее распространенными проявлениями болезни в пределах ротовой полости являются:</a:t>
            </a:r>
          </a:p>
          <a:p>
            <a:endParaRPr lang="ru-RU" dirty="0"/>
          </a:p>
          <a:p>
            <a:r>
              <a:rPr lang="ru-RU" dirty="0"/>
              <a:t>    Бороздчатый язык. Поверхность языка изменяется из-за утолщенного сосочкового слоя. Чаще всего это проявляется его увеличением в размерах и появлением складок или неровностей. Иногда такой язык называют также «географическим» из-за сходства его поверхности с обозначением рельефа на карте.</a:t>
            </a:r>
          </a:p>
          <a:p>
            <a:r>
              <a:rPr lang="ru-RU" dirty="0"/>
              <a:t>    Готическое небо. Готическое небо – это своеобразная аномалия развития, при которой верхнее небо выгибается вверх, образуя более высокий свод. Данный симптом встречается примерно в 50 – 60% случаев. Из-за высокого свода язык не заполняет ротовую полость. Ребенку становится трудно держать рот закрытым. При выраженном готическом небе нарушен также сосательный рефлекс.</a:t>
            </a:r>
          </a:p>
          <a:p>
            <a:r>
              <a:rPr lang="ru-RU" dirty="0"/>
              <a:t>    Полуоткрытый рот. Полуоткрытый рот является симптомом характерным для большинства детей с синдромом Дауна. Существует несколько причин, по которым такие дети (и взрослые) часто держат рот полуоткрытым. Во-первых, это может быть связано с наличием готического неба, о котором говорилось выше. Во-вторых, слабость мышц (мышечная гипотония) может распространяться и на жевательную мускулатуру. В-третьих, уплощенный нос, характерный для детей с данным заболеванием, может вызывать трудности с носовым дыханием. В связи с этим больные часто вынуждены дышать ртом. Если при этом у ребенка утолщены губы, такой симптом называют иногда «рыбьим ртом».</a:t>
            </a:r>
          </a:p>
          <a:p>
            <a:endParaRPr lang="ru-RU" dirty="0"/>
          </a:p>
          <a:p>
            <a:r>
              <a:rPr lang="ru-RU" dirty="0"/>
              <a:t>Такие аномалии как «заячья губа» и «волчья пасть» при синдроме Дауна встречаются относительно редко. Это является отличительной особенностью от ряда других хромосомных аномалий.</a:t>
            </a:r>
          </a:p>
        </p:txBody>
      </p:sp>
    </p:spTree>
    <p:extLst>
      <p:ext uri="{BB962C8B-B14F-4D97-AF65-F5344CB8AC3E}">
        <p14:creationId xmlns:p14="http://schemas.microsoft.com/office/powerpoint/2010/main" val="168577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Добавочные кожные складки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337" y="2222287"/>
            <a:ext cx="11146949" cy="4287155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Добавочные кожные складки хорошо заметны сразу после рождения ребенка. Они встречаются у 60 – 70% детей с синдромом Дауна. Кажущийся избыток кожи обусловлен недоразвитием костей и их неправильной формой. Из-за этого кожа не натягивается и формирует характерные складки. Они могут присутствовать и при некоторых других хромосомных заболеваниях.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Чаще всего добавочные складки обнаруживаются в следующих местах:</a:t>
            </a:r>
          </a:p>
          <a:p>
            <a:endParaRPr lang="ru-RU" dirty="0"/>
          </a:p>
          <a:p>
            <a:r>
              <a:rPr lang="ru-RU" dirty="0"/>
              <a:t>    Избыток кожи на шее. Из-за короткой и широкой шеи у новорожденного сзади обнаруживаются поперечные складки под затылком. По мере роста ребенка они могут несколько расправляться.</a:t>
            </a:r>
          </a:p>
          <a:p>
            <a:r>
              <a:rPr lang="ru-RU" dirty="0"/>
              <a:t>    Выраженные складки в локтевом суставе. На </a:t>
            </a:r>
            <a:r>
              <a:rPr lang="ru-RU" dirty="0" err="1"/>
              <a:t>сгибательной</a:t>
            </a:r>
            <a:r>
              <a:rPr lang="ru-RU" dirty="0"/>
              <a:t> поверхности локтевого сустава хорошо видны поперечные складки. По незнанию можно подумать, что ребенок просто слишком полный и складка образовалась из-за здоровой припухлости руки.</a:t>
            </a:r>
          </a:p>
          <a:p>
            <a:r>
              <a:rPr lang="ru-RU" dirty="0"/>
              <a:t>    Обезьянья складка. Так называется характерная поперечная складка, которая пересекает ладонь. Она наблюдается почти у 50% детей, но не является специфичной для данного заболевания. Также этот симптом встречается при синдроме Эдвардса и некоторых других врожденных патологиях.</a:t>
            </a:r>
          </a:p>
        </p:txBody>
      </p:sp>
    </p:spTree>
    <p:extLst>
      <p:ext uri="{BB962C8B-B14F-4D97-AF65-F5344CB8AC3E}">
        <p14:creationId xmlns:p14="http://schemas.microsoft.com/office/powerpoint/2010/main" val="3107498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Аномалии развития опорно-двигательного аппарата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711" y="2222287"/>
            <a:ext cx="11083575" cy="435958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Самыми распространенными аномалиями развития опорно-двигательного аппарата являются:</a:t>
            </a:r>
          </a:p>
          <a:p>
            <a:endParaRPr lang="ru-RU" dirty="0"/>
          </a:p>
          <a:p>
            <a:r>
              <a:rPr lang="ru-RU" dirty="0"/>
              <a:t>    Короткая шея. Как уже упоминалось выше, у детей с синдромом Дауна шея короче и шире, чем у большинства новорожденных. Это объясняется недоразвитием шейного отдела позвоночника. Движения головы могут быть несколько ограничены. Данный симптом обычно хорошо заметен сразу после рождения, но не исчезает и во взрослом возрасте.</a:t>
            </a:r>
          </a:p>
          <a:p>
            <a:r>
              <a:rPr lang="ru-RU" dirty="0"/>
              <a:t>    Аномальная подвижность (</a:t>
            </a:r>
            <a:r>
              <a:rPr lang="ru-RU" dirty="0" err="1"/>
              <a:t>гипермобильность</a:t>
            </a:r>
            <a:r>
              <a:rPr lang="ru-RU" dirty="0"/>
              <a:t>) суставов. </a:t>
            </a:r>
            <a:r>
              <a:rPr lang="ru-RU" dirty="0" err="1"/>
              <a:t>Гипермобильность</a:t>
            </a:r>
            <a:r>
              <a:rPr lang="ru-RU" dirty="0"/>
              <a:t> суставов объясняется недоразвитием соединительной ткани, которая образует суставную сумку. Вследствие этого больные с синдромом Дауна иногда могут сгибать конечности под углом, который недоступен для обычных людей (у них это привело бы к разрыву связок или вывиху). Повышенная подвижность встречается в основном в коленном, локтевом, голеностопном и тазобедренном суставах. Данный симптом редко встречается при других хромосомных заболеваниях.</a:t>
            </a:r>
          </a:p>
          <a:p>
            <a:r>
              <a:rPr lang="ru-RU" dirty="0"/>
              <a:t>    Короткие конечности. У большинства (более 70%) детей с данным синдромом конечности кажутся короткими по отношению к длине туловища. Это объясняется недоразвитием костной ткани во внутриутробном периоде. Кости продолжают расти практически в нормальном темпе, но в будущем ребенок все равно отстает по росту от своих сверстников.</a:t>
            </a:r>
          </a:p>
          <a:p>
            <a:r>
              <a:rPr lang="ru-RU" dirty="0"/>
              <a:t>    Дефекты развития пальцев. Дефекты развития пальцев могут носить самый разный характер. Чаще всего отмечается так называемая </a:t>
            </a:r>
            <a:r>
              <a:rPr lang="ru-RU" dirty="0" err="1"/>
              <a:t>клинодактилия</a:t>
            </a:r>
            <a:r>
              <a:rPr lang="ru-RU" dirty="0"/>
              <a:t> мизинцев на руках. При этом палец несколько повернут и изогнут в сторону безымянного пальца. Такое его положение сохраняется при расслаблении кисти. Другим характерным признаком является </a:t>
            </a:r>
            <a:r>
              <a:rPr lang="ru-RU" dirty="0" err="1"/>
              <a:t>брахимезофалангия</a:t>
            </a:r>
            <a:r>
              <a:rPr lang="ru-RU" dirty="0"/>
              <a:t>. При этом происходит укорочение пальцев на руках из-за того, что вторая (средняя) фаланга оказывается недоразвитой. Синдактилия (сращение пальцев на руках и ногах) встречается реже, чем при других хромосомных аномалиях. В целом из-за относительно коротких пальцев кисть у новорожденного выглядит слишком короткой и широкой. На стопах типичным признаком синдрома Дауна является слишком большой промежуток между I и II пальцами (большим и указательным).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931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Деформация грудной клетки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Деформация грудной клетки является следствием недоразвития костной ткани, о котором говорилось выше. В частности, речь идет о деформации ребер и грудного отдела позвоночника. Подобные изменения встречаются при синдроме Дауна относительно редко, но все же чаще, чем в остальной популяции.</a:t>
            </a:r>
          </a:p>
          <a:p>
            <a:endParaRPr lang="ru-RU" dirty="0"/>
          </a:p>
          <a:p>
            <a:r>
              <a:rPr lang="ru-RU" dirty="0"/>
              <a:t> </a:t>
            </a:r>
          </a:p>
          <a:p>
            <a:r>
              <a:rPr lang="ru-RU" dirty="0"/>
              <a:t>Наиболее часто встречающимися видами деформаций грудной клетки являются:</a:t>
            </a:r>
          </a:p>
          <a:p>
            <a:endParaRPr lang="ru-RU" dirty="0"/>
          </a:p>
          <a:p>
            <a:r>
              <a:rPr lang="ru-RU" dirty="0"/>
              <a:t>    </a:t>
            </a:r>
            <a:r>
              <a:rPr lang="ru-RU" dirty="0" err="1"/>
              <a:t>Килевидная</a:t>
            </a:r>
            <a:r>
              <a:rPr lang="ru-RU" dirty="0"/>
              <a:t> форма. </a:t>
            </a:r>
            <a:r>
              <a:rPr lang="ru-RU" dirty="0" err="1"/>
              <a:t>Килевидная</a:t>
            </a:r>
            <a:r>
              <a:rPr lang="ru-RU" dirty="0"/>
              <a:t> грудь – это тип деформации грудной клетки, характеризующийся выпиранием (возвышением) грудины над поверхностью грудной клетки. Со стороны эта деформация похожа на «куриную грудку».</a:t>
            </a:r>
          </a:p>
          <a:p>
            <a:r>
              <a:rPr lang="ru-RU" dirty="0"/>
              <a:t>    Воронкообразная форма. Воронкообразная грудь – это один из типов деформации, при котором спереди и снизу грудной клетки, в области солнечного сплетения, можно обнаружить воронкообразное углубление. Как правило, оно хорошо заметно даже у новорожденных детей.</a:t>
            </a:r>
          </a:p>
          <a:p>
            <a:endParaRPr lang="ru-RU" dirty="0"/>
          </a:p>
          <a:p>
            <a:r>
              <a:rPr lang="ru-RU" dirty="0"/>
              <a:t>Оба этих нарушения остаются и по мере роста ребенка. Они часто сопряжены с нарушениями строения дыхательного аппарата и сердца. В связи с этим аномалии развития грудной клетки, обнаруженные после родов, обычно говорят о плохом прогнозе для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3079862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80" y="113043"/>
            <a:ext cx="2896866" cy="308999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029" y="4501693"/>
            <a:ext cx="4762500" cy="2200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218" y="245245"/>
            <a:ext cx="4267200" cy="26193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0" y="3404977"/>
            <a:ext cx="4333173" cy="31805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155" y="1201514"/>
            <a:ext cx="4122533" cy="21024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996" y="3659720"/>
            <a:ext cx="2215190" cy="168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95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выглядят дети с синдромом Дауна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9711" y="2222288"/>
            <a:ext cx="9125893" cy="4259994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 Ранний детский возраст</a:t>
            </a:r>
          </a:p>
          <a:p>
            <a:r>
              <a:rPr lang="ru-RU" dirty="0"/>
              <a:t>В грудном возрасте чаще всего наблюдаются проблемы с кормлением. Они обусловлены различными аномалиями ротовой полости и желудочно-кишечного тракта, о которых говорилось выше. Ребенок начинает ходить позже сверстников (в среднем в 3,5 – 4 года). Также могут наблюдаться трудности с приобретением речевых навыков. В этот период времени большинство признаков, по которым оценивается рост и развитие ребенка, запаздывают на 1 – 3 года. Кроме того, именно в первые 5 лет наблюдается наиболее высокая смертность у таких пациентов (при наличии серьезных аномалий развития внутренних органов, которые, все же, в большинстве случаев не смертельны).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На данном этапе могут быть обнаружены следующие видимые симптомы:</a:t>
            </a:r>
          </a:p>
          <a:p>
            <a:endParaRPr lang="ru-RU" dirty="0"/>
          </a:p>
          <a:p>
            <a:r>
              <a:rPr lang="ru-RU" dirty="0"/>
              <a:t>    Низкий рост и вес. Одной из главных причин нарушения процессов роста и развития является сниженный врожденный синтез различных ферментов и белков. Из-за этого даже при нормальном питании и хорошем уходе обмен веществ замедлен. Ребенок отстает от сверстников по различным антропометрическим показателям (окружность головы, рост, вес, окружность грудной клетки).</a:t>
            </a:r>
          </a:p>
          <a:p>
            <a:r>
              <a:rPr lang="ru-RU" dirty="0"/>
              <a:t>    Аномалии развития зубов. Дефекты развития зубов встречаются более чем в 60% случаев. В целом у ребенка зубы начинают прорезаться несколько позже обычного. Их структура, направление роста и количество также часто не соответствуют норме. Из-за этого может сформироваться неправильный прикус, который создаст дополнительные проблемы с питанием.</a:t>
            </a:r>
          </a:p>
          <a:p>
            <a:r>
              <a:rPr lang="ru-RU" dirty="0"/>
              <a:t>    </a:t>
            </a:r>
            <a:r>
              <a:rPr lang="ru-RU" dirty="0" err="1"/>
              <a:t>Эписиндром</a:t>
            </a:r>
            <a:r>
              <a:rPr lang="ru-RU" dirty="0"/>
              <a:t>. </a:t>
            </a:r>
            <a:r>
              <a:rPr lang="ru-RU" dirty="0" err="1"/>
              <a:t>Эписиндром</a:t>
            </a:r>
            <a:r>
              <a:rPr lang="ru-RU" dirty="0"/>
              <a:t> встречается у 8 – 10% детей с данной патологией. Он проявляется судорожными припадками, которые могут возникать с различной частотой. Этот симптом обычно ухудшает прогноз, так как говорит о серьезных нарушениях на уровне центральной нервной системы.</a:t>
            </a:r>
          </a:p>
          <a:p>
            <a:r>
              <a:rPr lang="ru-RU" dirty="0"/>
              <a:t>    Гипотония мышц. Гипотонией называется пониженный тонус мышц, который наблюдается более чем у 80% детей с синдромом Дауна. Слабость мышц и их низкая выносливость накладывают отпечаток на внешний вид и поведение ребенка. Дети более пассивны, так как быстрее устают. Они не способны долго держать правильную осанку. При более детальном обследовании могут быть выявлены сниженные нервно-мышечные рефлексы.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880" y="2006113"/>
            <a:ext cx="2732474" cy="18144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879" y="4409037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57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генетической патологии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3620" y="2222287"/>
            <a:ext cx="10929666" cy="423283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Методы диагностики синдрома Дауна, как и всех других хромосомных аномалий, могут быть разделены на две большие группы. Первая включает исследования, которые проводятся еще до рождения ребенка (</a:t>
            </a:r>
            <a:r>
              <a:rPr lang="ru-RU" dirty="0" err="1"/>
              <a:t>пренатальная</a:t>
            </a:r>
            <a:r>
              <a:rPr lang="ru-RU" dirty="0"/>
              <a:t> диагностика). Их целью является определение патологии во внутриутробном периоде. В настоящее время благодаря высокому уровню развития медицинской техники это вполне реально. Многие родители узнают о болезни уже в I – II триместре беременности и получают возможность сделать аборт. Врачи же благодаря </a:t>
            </a:r>
            <a:r>
              <a:rPr lang="ru-RU" dirty="0" err="1"/>
              <a:t>пренатальной</a:t>
            </a:r>
            <a:r>
              <a:rPr lang="ru-RU" dirty="0"/>
              <a:t> диагностике заранее готовятся к оказанию необходимой помощи непосредственно после рождения.</a:t>
            </a:r>
          </a:p>
          <a:p>
            <a:r>
              <a:rPr lang="ru-RU" dirty="0"/>
              <a:t> </a:t>
            </a:r>
          </a:p>
          <a:p>
            <a:r>
              <a:rPr lang="ru-RU" dirty="0" err="1"/>
              <a:t>Пренатальная</a:t>
            </a:r>
            <a:r>
              <a:rPr lang="ru-RU" dirty="0"/>
              <a:t> диагностика синдрома Дауна включает следующие исследования:</a:t>
            </a:r>
          </a:p>
          <a:p>
            <a:endParaRPr lang="ru-RU" dirty="0"/>
          </a:p>
          <a:p>
            <a:r>
              <a:rPr lang="ru-RU" dirty="0"/>
              <a:t>    анализ родословной;</a:t>
            </a:r>
          </a:p>
          <a:p>
            <a:r>
              <a:rPr lang="ru-RU" dirty="0"/>
              <a:t>    </a:t>
            </a:r>
            <a:r>
              <a:rPr lang="ru-RU" dirty="0" err="1"/>
              <a:t>кариотипирование</a:t>
            </a:r>
            <a:r>
              <a:rPr lang="ru-RU" dirty="0"/>
              <a:t> родителей;</a:t>
            </a:r>
          </a:p>
          <a:p>
            <a:r>
              <a:rPr lang="ru-RU" dirty="0"/>
              <a:t>    ультразвуковое исследование (УЗИ);</a:t>
            </a:r>
          </a:p>
          <a:p>
            <a:r>
              <a:rPr lang="ru-RU" dirty="0"/>
              <a:t>    исследование сывороточных маркеров;</a:t>
            </a:r>
          </a:p>
          <a:p>
            <a:r>
              <a:rPr lang="ru-RU" dirty="0"/>
              <a:t>    исследование ДНК плода.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79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Кариотипирование</a:t>
            </a:r>
            <a:r>
              <a:rPr lang="ru-RU" dirty="0"/>
              <a:t> родителей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727" y="2222287"/>
            <a:ext cx="10911559" cy="416946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Показанием для проведения данного исследования могут быть:</a:t>
            </a:r>
          </a:p>
          <a:p>
            <a:endParaRPr lang="ru-RU" dirty="0"/>
          </a:p>
          <a:p>
            <a:r>
              <a:rPr lang="ru-RU" dirty="0"/>
              <a:t>    возраст матери (во многих странах анализ назначают в обязательном порядке после 35 лет);</a:t>
            </a:r>
          </a:p>
          <a:p>
            <a:r>
              <a:rPr lang="ru-RU" dirty="0"/>
              <a:t>    трудности с зачатием ребенка в прошлом (выкидыши, внутриутробная смерть плода, и др.);</a:t>
            </a:r>
          </a:p>
          <a:p>
            <a:r>
              <a:rPr lang="ru-RU" dirty="0"/>
              <a:t>    наличие генетических заболеваний в роду у одного из супругов (по результатам анализа родословной);</a:t>
            </a:r>
          </a:p>
          <a:p>
            <a:r>
              <a:rPr lang="ru-RU" dirty="0"/>
              <a:t>    место и условия жизни супругов (области с повышенным радиоактивным фоном);</a:t>
            </a:r>
          </a:p>
          <a:p>
            <a:r>
              <a:rPr lang="ru-RU" dirty="0"/>
              <a:t>    неблагоприятные условия работы (воздействие сильного электромагнитного излучения, контакт с некоторыми химикатами);</a:t>
            </a:r>
          </a:p>
          <a:p>
            <a:r>
              <a:rPr lang="ru-RU" dirty="0"/>
              <a:t>    длительные перебои менструального цикла у женщины и некоторые гормональные заболевания;</a:t>
            </a:r>
          </a:p>
          <a:p>
            <a:r>
              <a:rPr lang="ru-RU" dirty="0"/>
              <a:t>    кровное родство с мужем (двоюродный/троюродный брат и т.п.);</a:t>
            </a:r>
          </a:p>
          <a:p>
            <a:r>
              <a:rPr lang="ru-RU" dirty="0"/>
              <a:t>    употребление в прошлом наркотических препаратов (оно могло повредить генетический материал в яйцеклетках, что повышает риск, даже если женщина уже много лет как излечилась от зависимости).</a:t>
            </a:r>
          </a:p>
          <a:p>
            <a:endParaRPr lang="ru-RU" dirty="0"/>
          </a:p>
          <a:p>
            <a:r>
              <a:rPr lang="ru-RU" dirty="0" err="1"/>
              <a:t>Кариотипирование</a:t>
            </a:r>
            <a:r>
              <a:rPr lang="ru-RU" dirty="0"/>
              <a:t> необходимо провести, прежде всего, женщине, так как именно от нее чаще всего передается дополнительная 21-я хромосома. Тем не менее, рекомендуют исследовать по возможности обоих супругов. При выявлении каких-либо отклонений в структуре хромосом риск рождения ребенка с синдромом Дауна сильно повышается. В то же время точность исследования считается низкой. Дело в том, что дети с синдромом Дауна часто рождаются и у родителей без каких-либо отклонений в кариотипе. Это объясняется тем, что неправильное деление генетического материала имеет место не во всех клетках, а лишь при образовании гамет. Проверить же на наличие дефекта все яйцеклетки и сперматозоиды попросту не представляется возможным.</a:t>
            </a:r>
          </a:p>
        </p:txBody>
      </p:sp>
    </p:spTree>
    <p:extLst>
      <p:ext uri="{BB962C8B-B14F-4D97-AF65-F5344CB8AC3E}">
        <p14:creationId xmlns:p14="http://schemas.microsoft.com/office/powerpoint/2010/main" val="4025668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Исследование сывороточных маркеров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4566" y="2222287"/>
            <a:ext cx="10938720" cy="4232834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Сывороточные маркеры – это определенные вещества, которые в норме появляются в крови женщины на разных этапах беременности. Было замечено, что концентрация некоторых маркеров заметно повышается или снижается у женщин, которые вынашивают ребенка с синдромом Дауна. Для каждого периода беременности характерны свои изменения. Соответствующие анализы можно сдать в большинстве центров </a:t>
            </a:r>
            <a:r>
              <a:rPr lang="ru-RU" dirty="0" err="1"/>
              <a:t>пренатальной</a:t>
            </a:r>
            <a:r>
              <a:rPr lang="ru-RU" dirty="0"/>
              <a:t> диагностики. Их назначают в обязательном порядке при обнаружении отклонений на УЗИ. Однако следует помнить, что иногда ультразвуковое исследование не обнаруживает признаков болезни (низкое разрешение аппарата, низкая квалификация врача, отсутствие видимых аномалий). Тогда большее значение в </a:t>
            </a:r>
            <a:r>
              <a:rPr lang="ru-RU" dirty="0" err="1"/>
              <a:t>пренатальной</a:t>
            </a:r>
            <a:r>
              <a:rPr lang="ru-RU" dirty="0"/>
              <a:t> диагностике будет иметь именно выявление сывороточных маркеров.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О наличии синдрома Дауна у плода могут говорить следующие маркеры:</a:t>
            </a:r>
          </a:p>
          <a:p>
            <a:endParaRPr lang="ru-RU" dirty="0"/>
          </a:p>
          <a:p>
            <a:r>
              <a:rPr lang="ru-RU" dirty="0"/>
              <a:t>    хорионический гонадотропин человека (ХГЧ);</a:t>
            </a:r>
          </a:p>
          <a:p>
            <a:r>
              <a:rPr lang="ru-RU" dirty="0"/>
              <a:t>    плазменный протеин А;</a:t>
            </a:r>
          </a:p>
          <a:p>
            <a:r>
              <a:rPr lang="ru-RU" dirty="0"/>
              <a:t>    </a:t>
            </a:r>
            <a:r>
              <a:rPr lang="ru-RU" dirty="0" err="1"/>
              <a:t>эстриол</a:t>
            </a:r>
            <a:r>
              <a:rPr lang="ru-RU" dirty="0"/>
              <a:t>;</a:t>
            </a:r>
          </a:p>
          <a:p>
            <a:r>
              <a:rPr lang="ru-RU" dirty="0"/>
              <a:t>    альфа-</a:t>
            </a:r>
            <a:r>
              <a:rPr lang="ru-RU" dirty="0" err="1"/>
              <a:t>фетопротеин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Первые два маркера желательно проверять в период с 10 по 14 неделю беременности, а третий и четвертый – с 16 по 18 неделю. Анализ на ХГЧ можно повторить и позже.</a:t>
            </a:r>
          </a:p>
        </p:txBody>
      </p:sp>
    </p:spTree>
    <p:extLst>
      <p:ext uri="{BB962C8B-B14F-4D97-AF65-F5344CB8AC3E}">
        <p14:creationId xmlns:p14="http://schemas.microsoft.com/office/powerpoint/2010/main" val="133263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Прогноз для детей с синдромом Дауна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95" y="2222287"/>
            <a:ext cx="11255591" cy="4635713"/>
          </a:xfrm>
        </p:spPr>
        <p:txBody>
          <a:bodyPr>
            <a:normAutofit fontScale="55000" lnSpcReduction="20000"/>
          </a:bodyPr>
          <a:lstStyle/>
          <a:p>
            <a:r>
              <a:rPr lang="ru-RU" sz="1900" dirty="0"/>
              <a:t>Синдром Дауна считается одной из наиболее легких хромосомных патологий. При нем детская смертность ниже, чем при других хромосомных заболеваниях. Отчасти это объясняется сравнительно легкими врожденными аномалиями развития. В настоящее время считается, что квалифицированная медицинская помощь и хороший уход позволяют детям пережить критический период (первые годы жизни). Смертность в это время может быть вызвана тяжелыми респираторными заболеваниями (пневмонии, вирусные инфекции), к которым предрасположены дети. В целом же нормальная продолжительность жизни человека с синдромом Дауна в наши дни (по наиболее оптимистичным прогнозам) оценивается в 40 – 45 лет.</a:t>
            </a:r>
          </a:p>
          <a:p>
            <a:r>
              <a:rPr lang="ru-RU" sz="1900" dirty="0"/>
              <a:t> </a:t>
            </a:r>
          </a:p>
          <a:p>
            <a:r>
              <a:rPr lang="ru-RU" sz="1900" dirty="0"/>
              <a:t>В разные периоды жизни человек с синдромом Дауна может иметь следующие проблемы со здоровьем:</a:t>
            </a:r>
          </a:p>
          <a:p>
            <a:endParaRPr lang="ru-RU" sz="1900" dirty="0"/>
          </a:p>
          <a:p>
            <a:r>
              <a:rPr lang="ru-RU" sz="1900" dirty="0"/>
              <a:t>    нарушения мелкой моторики;</a:t>
            </a:r>
          </a:p>
          <a:p>
            <a:r>
              <a:rPr lang="ru-RU" sz="1900" dirty="0"/>
              <a:t>    ослабленный иммунитет;</a:t>
            </a:r>
          </a:p>
          <a:p>
            <a:r>
              <a:rPr lang="ru-RU" sz="1900" dirty="0"/>
              <a:t>    пороки сердца;</a:t>
            </a:r>
          </a:p>
          <a:p>
            <a:r>
              <a:rPr lang="ru-RU" sz="1900" dirty="0"/>
              <a:t>    проблемы со зрением;</a:t>
            </a:r>
          </a:p>
          <a:p>
            <a:r>
              <a:rPr lang="ru-RU" sz="1900" dirty="0"/>
              <a:t>    мегаколон;</a:t>
            </a:r>
          </a:p>
          <a:p>
            <a:r>
              <a:rPr lang="ru-RU" sz="1900" dirty="0"/>
              <a:t>    непроходимость на разных уровнях ЖКТ (желудочно-кишечного тракта);</a:t>
            </a:r>
          </a:p>
          <a:p>
            <a:r>
              <a:rPr lang="ru-RU" sz="1900" dirty="0"/>
              <a:t>    гидронефроз;</a:t>
            </a:r>
          </a:p>
          <a:p>
            <a:r>
              <a:rPr lang="ru-RU" sz="1900" dirty="0"/>
              <a:t>    лейкоз;</a:t>
            </a:r>
          </a:p>
          <a:p>
            <a:r>
              <a:rPr lang="ru-RU" sz="1900" dirty="0"/>
              <a:t>    гипотиреоз;</a:t>
            </a:r>
          </a:p>
          <a:p>
            <a:r>
              <a:rPr lang="ru-RU" sz="1900" dirty="0"/>
              <a:t>    </a:t>
            </a:r>
            <a:r>
              <a:rPr lang="ru-RU" sz="1900" dirty="0" err="1"/>
              <a:t>эписиндром</a:t>
            </a:r>
            <a:r>
              <a:rPr lang="ru-RU" sz="1900" dirty="0"/>
              <a:t>;</a:t>
            </a:r>
          </a:p>
          <a:p>
            <a:r>
              <a:rPr lang="ru-RU" sz="1900" dirty="0"/>
              <a:t>    болезнь Альцгеймера;</a:t>
            </a:r>
          </a:p>
          <a:p>
            <a:r>
              <a:rPr lang="ru-RU" sz="1900" dirty="0"/>
              <a:t>    атлантоаксиальная неустойчивость;</a:t>
            </a:r>
          </a:p>
          <a:p>
            <a:r>
              <a:rPr lang="ru-RU" sz="1900" dirty="0"/>
              <a:t>    дерматологические проблемы.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31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5" y="140203"/>
            <a:ext cx="3218551" cy="36369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64" y="724278"/>
            <a:ext cx="4554525" cy="4590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781" y="3888463"/>
            <a:ext cx="3380038" cy="239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3594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TM02900722[[fn=Совет директоров]]</Template>
  <TotalTime>48</TotalTime>
  <Words>4213</Words>
  <Application>Microsoft Office PowerPoint</Application>
  <PresentationFormat>Широкоэкранный</PresentationFormat>
  <Paragraphs>174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Calibri</vt:lpstr>
      <vt:lpstr>Calibri Light</vt:lpstr>
      <vt:lpstr>Century Gothic</vt:lpstr>
      <vt:lpstr>Wingdings 2</vt:lpstr>
      <vt:lpstr>HDOfficeLightV0</vt:lpstr>
      <vt:lpstr>Цитаты</vt:lpstr>
      <vt:lpstr>ФГБОУ «Московский Педагогический государственный университет» Институт Детства  Кафедра логопедии    презентация № 3 Тема :Синдром Дауна ранний детский возраст                </vt:lpstr>
      <vt:lpstr>Терминология и обще факты </vt:lpstr>
      <vt:lpstr>Интересные факты  </vt:lpstr>
      <vt:lpstr>Причины генетической патологии</vt:lpstr>
      <vt:lpstr>Презентация PowerPoint</vt:lpstr>
      <vt:lpstr>Причины генетической патологии</vt:lpstr>
      <vt:lpstr>Причины генетической патологии</vt:lpstr>
      <vt:lpstr>Как выглядят новорожденные с синдромом Дауна?</vt:lpstr>
      <vt:lpstr>Аномальное строение черепа</vt:lpstr>
      <vt:lpstr>Аномалии развития глаз</vt:lpstr>
      <vt:lpstr>Врожденные дефекты ротовой полости</vt:lpstr>
      <vt:lpstr>Добавочные кожные складки</vt:lpstr>
      <vt:lpstr>Аномалии развития опорно-двигательного аппарата</vt:lpstr>
      <vt:lpstr>Деформация грудной клетки</vt:lpstr>
      <vt:lpstr>Презентация PowerPoint</vt:lpstr>
      <vt:lpstr>Как выглядят дети с синдромом Дауна</vt:lpstr>
      <vt:lpstr>Диагностика генетической патологии</vt:lpstr>
      <vt:lpstr>Кариотипирование родителей</vt:lpstr>
      <vt:lpstr>Исследование сывороточных маркеров</vt:lpstr>
      <vt:lpstr>Прогноз для детей с синдромом Дауна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Синдром Дауна  ранний детский возраст</dc:title>
  <dc:creator>Маша</dc:creator>
  <cp:lastModifiedBy>Intel Core i7</cp:lastModifiedBy>
  <cp:revision>7</cp:revision>
  <dcterms:created xsi:type="dcterms:W3CDTF">2016-03-09T14:58:05Z</dcterms:created>
  <dcterms:modified xsi:type="dcterms:W3CDTF">2017-01-09T18:30:49Z</dcterms:modified>
</cp:coreProperties>
</file>