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3" r:id="rId2"/>
    <p:sldId id="256" r:id="rId3"/>
    <p:sldId id="267" r:id="rId4"/>
    <p:sldId id="257" r:id="rId5"/>
    <p:sldId id="259" r:id="rId6"/>
    <p:sldId id="260" r:id="rId7"/>
    <p:sldId id="264" r:id="rId8"/>
    <p:sldId id="265" r:id="rId9"/>
    <p:sldId id="271" r:id="rId10"/>
    <p:sldId id="261" r:id="rId11"/>
    <p:sldId id="263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EEB500"/>
    <a:srgbClr val="FFC000"/>
    <a:srgbClr val="9933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84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F1F22F-9E1F-40BA-AD2C-61103F442201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3F7D79-C5BA-4347-BEF2-B32425D5AF53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Диагностический этап</a:t>
          </a:r>
        </a:p>
        <a:p>
          <a:r>
            <a:rPr lang="ru-RU" b="1" dirty="0" smtClean="0">
              <a:solidFill>
                <a:schemeClr val="bg1"/>
              </a:solidFill>
            </a:rPr>
            <a:t>( выявление  детей с заиканием)</a:t>
          </a:r>
          <a:endParaRPr lang="ru-RU" b="1" dirty="0">
            <a:solidFill>
              <a:schemeClr val="bg1"/>
            </a:solidFill>
          </a:endParaRPr>
        </a:p>
      </dgm:t>
    </dgm:pt>
    <dgm:pt modelId="{012A334A-D586-4944-93A6-81478D46D165}" type="parTrans" cxnId="{06A321C2-5B62-4315-9EE0-ED04AA85207D}">
      <dgm:prSet/>
      <dgm:spPr/>
      <dgm:t>
        <a:bodyPr/>
        <a:lstStyle/>
        <a:p>
          <a:endParaRPr lang="ru-RU"/>
        </a:p>
      </dgm:t>
    </dgm:pt>
    <dgm:pt modelId="{100C64F6-996B-4510-BE4A-0CA396C999D0}" type="sibTrans" cxnId="{06A321C2-5B62-4315-9EE0-ED04AA85207D}">
      <dgm:prSet/>
      <dgm:spPr/>
      <dgm:t>
        <a:bodyPr/>
        <a:lstStyle/>
        <a:p>
          <a:endParaRPr lang="ru-RU"/>
        </a:p>
      </dgm:t>
    </dgm:pt>
    <dgm:pt modelId="{A980ABEA-2D10-42AE-BDBF-8F5DB0CAAC14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Посещение учителем –логопедом группы раннего возраста</a:t>
          </a:r>
          <a:endParaRPr lang="ru-RU" b="1" dirty="0">
            <a:solidFill>
              <a:schemeClr val="bg1"/>
            </a:solidFill>
          </a:endParaRPr>
        </a:p>
      </dgm:t>
    </dgm:pt>
    <dgm:pt modelId="{B18B870A-5FA7-4D9F-9ECB-CCDB07F0F638}" type="parTrans" cxnId="{D13D7ABF-FB72-434B-802C-DF4F0314936A}">
      <dgm:prSet/>
      <dgm:spPr/>
      <dgm:t>
        <a:bodyPr/>
        <a:lstStyle/>
        <a:p>
          <a:endParaRPr lang="ru-RU"/>
        </a:p>
      </dgm:t>
    </dgm:pt>
    <dgm:pt modelId="{0D3D46E9-2A53-4D8F-AD4F-C7C285D861E8}" type="sibTrans" cxnId="{D13D7ABF-FB72-434B-802C-DF4F0314936A}">
      <dgm:prSet/>
      <dgm:spPr/>
      <dgm:t>
        <a:bodyPr/>
        <a:lstStyle/>
        <a:p>
          <a:endParaRPr lang="ru-RU"/>
        </a:p>
      </dgm:t>
    </dgm:pt>
    <dgm:pt modelId="{3F7240C7-EA59-4050-BB79-0F72BCEE9D83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Коррекционный этап</a:t>
          </a:r>
        </a:p>
        <a:p>
          <a:r>
            <a:rPr lang="ru-RU" b="1" dirty="0" smtClean="0">
              <a:solidFill>
                <a:schemeClr val="bg1"/>
              </a:solidFill>
            </a:rPr>
            <a:t>( ранняя комплексная помощь по коррекции заикания)</a:t>
          </a:r>
        </a:p>
        <a:p>
          <a:endParaRPr lang="ru-RU" b="1" dirty="0">
            <a:solidFill>
              <a:schemeClr val="bg1"/>
            </a:solidFill>
          </a:endParaRPr>
        </a:p>
      </dgm:t>
    </dgm:pt>
    <dgm:pt modelId="{4863121F-0C3F-4471-898B-F4C097C370F9}" type="parTrans" cxnId="{08453BB7-BD5E-4D3B-B27E-C0F30BB97A27}">
      <dgm:prSet/>
      <dgm:spPr/>
      <dgm:t>
        <a:bodyPr/>
        <a:lstStyle/>
        <a:p>
          <a:endParaRPr lang="ru-RU"/>
        </a:p>
      </dgm:t>
    </dgm:pt>
    <dgm:pt modelId="{B6D60D47-F5E4-4A57-9F5B-DC24B37E73A2}" type="sibTrans" cxnId="{08453BB7-BD5E-4D3B-B27E-C0F30BB97A27}">
      <dgm:prSet/>
      <dgm:spPr/>
      <dgm:t>
        <a:bodyPr/>
        <a:lstStyle/>
        <a:p>
          <a:endParaRPr lang="ru-RU"/>
        </a:p>
      </dgm:t>
    </dgm:pt>
    <dgm:pt modelId="{7C955854-9FF3-4E2D-8A74-F416EE87FAC9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Консультирование, педагогические гостинные, мастер-классы</a:t>
          </a:r>
          <a:endParaRPr lang="ru-RU" b="1" dirty="0">
            <a:solidFill>
              <a:schemeClr val="bg1"/>
            </a:solidFill>
          </a:endParaRPr>
        </a:p>
      </dgm:t>
    </dgm:pt>
    <dgm:pt modelId="{083AE489-51D8-4CEB-ACED-C6AA2DA49537}" type="parTrans" cxnId="{7FCF3EA7-64FD-4EFA-B826-587FD5C54D9E}">
      <dgm:prSet/>
      <dgm:spPr/>
      <dgm:t>
        <a:bodyPr/>
        <a:lstStyle/>
        <a:p>
          <a:endParaRPr lang="ru-RU"/>
        </a:p>
      </dgm:t>
    </dgm:pt>
    <dgm:pt modelId="{8EC691C7-72DE-4AF6-B7FD-B8184AFB8AB1}" type="sibTrans" cxnId="{7FCF3EA7-64FD-4EFA-B826-587FD5C54D9E}">
      <dgm:prSet/>
      <dgm:spPr/>
      <dgm:t>
        <a:bodyPr/>
        <a:lstStyle/>
        <a:p>
          <a:endParaRPr lang="ru-RU"/>
        </a:p>
      </dgm:t>
    </dgm:pt>
    <dgm:pt modelId="{71DDEF88-7F9A-47AC-834E-8370FF4CC145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Консультативный этап (обеспечение включения родителей и педагогов в коррекционный процесс)</a:t>
          </a:r>
          <a:endParaRPr lang="ru-RU" b="1" dirty="0">
            <a:solidFill>
              <a:schemeClr val="bg1"/>
            </a:solidFill>
          </a:endParaRPr>
        </a:p>
      </dgm:t>
    </dgm:pt>
    <dgm:pt modelId="{9F7CF325-7B60-4FCE-BEA5-7B9345023BCF}" type="parTrans" cxnId="{624ED498-EE6B-4DD4-BD25-7288076FD463}">
      <dgm:prSet/>
      <dgm:spPr/>
      <dgm:t>
        <a:bodyPr/>
        <a:lstStyle/>
        <a:p>
          <a:endParaRPr lang="ru-RU"/>
        </a:p>
      </dgm:t>
    </dgm:pt>
    <dgm:pt modelId="{33104046-E43D-47D7-B50B-9B758EA85132}" type="sibTrans" cxnId="{624ED498-EE6B-4DD4-BD25-7288076FD463}">
      <dgm:prSet/>
      <dgm:spPr/>
      <dgm:t>
        <a:bodyPr/>
        <a:lstStyle/>
        <a:p>
          <a:endParaRPr lang="ru-RU"/>
        </a:p>
      </dgm:t>
    </dgm:pt>
    <dgm:pt modelId="{5D0B2581-BED3-474D-AE84-663FDEDB4C4A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Проводится индивидуально учителем-логопедом и психологом, воспитателем</a:t>
          </a:r>
          <a:endParaRPr lang="ru-RU" b="1" dirty="0">
            <a:solidFill>
              <a:schemeClr val="bg1"/>
            </a:solidFill>
          </a:endParaRPr>
        </a:p>
      </dgm:t>
    </dgm:pt>
    <dgm:pt modelId="{82699A2E-C5B0-488F-999F-874A992D649C}" type="parTrans" cxnId="{F6A3C22B-4ED6-4A15-BD20-311C4AE7230F}">
      <dgm:prSet/>
      <dgm:spPr/>
      <dgm:t>
        <a:bodyPr/>
        <a:lstStyle/>
        <a:p>
          <a:endParaRPr lang="ru-RU"/>
        </a:p>
      </dgm:t>
    </dgm:pt>
    <dgm:pt modelId="{97DCA389-0E16-48BF-82CA-7DF9998D0425}" type="sibTrans" cxnId="{F6A3C22B-4ED6-4A15-BD20-311C4AE7230F}">
      <dgm:prSet/>
      <dgm:spPr/>
      <dgm:t>
        <a:bodyPr/>
        <a:lstStyle/>
        <a:p>
          <a:endParaRPr lang="ru-RU"/>
        </a:p>
      </dgm:t>
    </dgm:pt>
    <dgm:pt modelId="{0DD69DB1-6C2A-4652-858C-CC35A0E34700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Координационный этап</a:t>
          </a:r>
          <a:endParaRPr lang="ru-RU" b="1" dirty="0">
            <a:solidFill>
              <a:schemeClr val="bg1"/>
            </a:solidFill>
          </a:endParaRPr>
        </a:p>
      </dgm:t>
    </dgm:pt>
    <dgm:pt modelId="{133F49B1-F0A1-4B74-8CCC-4BC221F4B2DF}" type="parTrans" cxnId="{00CBC1D3-77CE-433E-BE15-91ED7C6E1394}">
      <dgm:prSet/>
      <dgm:spPr/>
      <dgm:t>
        <a:bodyPr/>
        <a:lstStyle/>
        <a:p>
          <a:endParaRPr lang="ru-RU"/>
        </a:p>
      </dgm:t>
    </dgm:pt>
    <dgm:pt modelId="{B1726F19-6978-41C3-8D8F-20D0BD4B5606}" type="sibTrans" cxnId="{00CBC1D3-77CE-433E-BE15-91ED7C6E1394}">
      <dgm:prSet/>
      <dgm:spPr/>
      <dgm:t>
        <a:bodyPr/>
        <a:lstStyle/>
        <a:p>
          <a:endParaRPr lang="ru-RU"/>
        </a:p>
      </dgm:t>
    </dgm:pt>
    <dgm:pt modelId="{FED8D0FB-2847-49D0-B4F5-BAAA2AF71442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Учитель-логопед, психолог, заведующая,методист МБДОУ, воспитатель</a:t>
          </a:r>
          <a:endParaRPr lang="ru-RU" b="1" dirty="0">
            <a:solidFill>
              <a:schemeClr val="bg1"/>
            </a:solidFill>
          </a:endParaRPr>
        </a:p>
      </dgm:t>
    </dgm:pt>
    <dgm:pt modelId="{6871096C-5311-4F4E-9729-F0443AEADE7E}" type="parTrans" cxnId="{B3D84D96-14E8-47AB-87E9-DFBC49DF87C4}">
      <dgm:prSet/>
      <dgm:spPr/>
      <dgm:t>
        <a:bodyPr/>
        <a:lstStyle/>
        <a:p>
          <a:endParaRPr lang="ru-RU"/>
        </a:p>
      </dgm:t>
    </dgm:pt>
    <dgm:pt modelId="{A9A89468-FAA0-4ECB-B7EB-AAD5B2AB7FCE}" type="sibTrans" cxnId="{B3D84D96-14E8-47AB-87E9-DFBC49DF87C4}">
      <dgm:prSet/>
      <dgm:spPr/>
      <dgm:t>
        <a:bodyPr/>
        <a:lstStyle/>
        <a:p>
          <a:endParaRPr lang="ru-RU"/>
        </a:p>
      </dgm:t>
    </dgm:pt>
    <dgm:pt modelId="{A848E209-409F-4375-9B11-09C1851F77EB}" type="pres">
      <dgm:prSet presAssocID="{BCF1F22F-9E1F-40BA-AD2C-61103F44220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454525-98CD-472E-9C42-1116CACB4B24}" type="pres">
      <dgm:prSet presAssocID="{703F7D79-C5BA-4347-BEF2-B32425D5AF53}" presName="node" presStyleLbl="node1" presStyleIdx="0" presStyleCnt="8" custScaleY="35086" custLinFactNeighborX="4332" custLinFactNeighborY="-9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770B60-D46E-484D-A2D7-0CD28DE3A3E8}" type="pres">
      <dgm:prSet presAssocID="{100C64F6-996B-4510-BE4A-0CA396C999D0}" presName="sibTrans" presStyleCnt="0"/>
      <dgm:spPr/>
    </dgm:pt>
    <dgm:pt modelId="{AE643A6A-F87D-499F-B09E-DFF7A871AB37}" type="pres">
      <dgm:prSet presAssocID="{A980ABEA-2D10-42AE-BDBF-8F5DB0CAAC14}" presName="node" presStyleLbl="node1" presStyleIdx="1" presStyleCnt="8" custScaleX="147713" custScaleY="48239" custLinFactNeighborX="-2035" custLinFactNeighborY="-2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A06150-AF36-41D8-8712-667ACA5A0E9E}" type="pres">
      <dgm:prSet presAssocID="{0D3D46E9-2A53-4D8F-AD4F-C7C285D861E8}" presName="sibTrans" presStyleCnt="0"/>
      <dgm:spPr/>
    </dgm:pt>
    <dgm:pt modelId="{85432741-3F26-4811-9062-13D00E957C95}" type="pres">
      <dgm:prSet presAssocID="{3F7240C7-EA59-4050-BB79-0F72BCEE9D83}" presName="node" presStyleLbl="node1" presStyleIdx="2" presStyleCnt="8" custScaleY="66499" custLinFactNeighborX="4414" custLinFactNeighborY="601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991AA-22D6-4188-8B1C-48E98A9EF157}" type="pres">
      <dgm:prSet presAssocID="{B6D60D47-F5E4-4A57-9F5B-DC24B37E73A2}" presName="sibTrans" presStyleCnt="0"/>
      <dgm:spPr/>
    </dgm:pt>
    <dgm:pt modelId="{1523580B-FD7F-4DE7-B0F1-0AD2042C5013}" type="pres">
      <dgm:prSet presAssocID="{7C955854-9FF3-4E2D-8A74-F416EE87FAC9}" presName="node" presStyleLbl="node1" presStyleIdx="3" presStyleCnt="8" custScaleX="147876" custScaleY="52399" custLinFactNeighborX="-1954" custLinFactNeighborY="-137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556C80-24B5-4ED6-BD0D-19ACD2F50597}" type="pres">
      <dgm:prSet presAssocID="{8EC691C7-72DE-4AF6-B7FD-B8184AFB8AB1}" presName="sibTrans" presStyleCnt="0"/>
      <dgm:spPr/>
    </dgm:pt>
    <dgm:pt modelId="{B4CFFCA2-7F4B-4CE9-AACB-707476241465}" type="pres">
      <dgm:prSet presAssocID="{71DDEF88-7F9A-47AC-834E-8370FF4CC145}" presName="node" presStyleLbl="node1" presStyleIdx="4" presStyleCnt="8" custScaleY="51967" custLinFactNeighborX="2031" custLinFactNeighborY="-959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A22726-E1DC-4789-983F-841FCC530DD7}" type="pres">
      <dgm:prSet presAssocID="{33104046-E43D-47D7-B50B-9B758EA85132}" presName="sibTrans" presStyleCnt="0"/>
      <dgm:spPr/>
    </dgm:pt>
    <dgm:pt modelId="{C30F6FD9-A667-4E85-ACFA-6366239B8F47}" type="pres">
      <dgm:prSet presAssocID="{5D0B2581-BED3-474D-AE84-663FDEDB4C4A}" presName="node" presStyleLbl="node1" presStyleIdx="5" presStyleCnt="8" custScaleX="147715" custScaleY="67531" custLinFactNeighborX="-2034" custLinFactNeighborY="-213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0F61EA-E720-4658-B2B0-CB51AFFD19E9}" type="pres">
      <dgm:prSet presAssocID="{97DCA389-0E16-48BF-82CA-7DF9998D0425}" presName="sibTrans" presStyleCnt="0"/>
      <dgm:spPr/>
    </dgm:pt>
    <dgm:pt modelId="{B1958C58-EDE6-48D1-87CB-43E4FB259D1B}" type="pres">
      <dgm:prSet presAssocID="{0DD69DB1-6C2A-4652-858C-CC35A0E34700}" presName="node" presStyleLbl="node1" presStyleIdx="6" presStyleCnt="8" custScaleY="48647" custLinFactNeighborX="2083" custLinFactNeighborY="-188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E1D3AB-2A7C-4466-A2DF-7B3A9A7A1785}" type="pres">
      <dgm:prSet presAssocID="{B1726F19-6978-41C3-8D8F-20D0BD4B5606}" presName="sibTrans" presStyleCnt="0"/>
      <dgm:spPr/>
    </dgm:pt>
    <dgm:pt modelId="{9F1F2C80-A6ED-4CFA-B793-47038D0C281C}" type="pres">
      <dgm:prSet presAssocID="{FED8D0FB-2847-49D0-B4F5-BAAA2AF71442}" presName="node" presStyleLbl="node1" presStyleIdx="7" presStyleCnt="8" custScaleX="143295" custScaleY="48647" custLinFactNeighborX="-1982" custLinFactNeighborY="-188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D84D96-14E8-47AB-87E9-DFBC49DF87C4}" srcId="{BCF1F22F-9E1F-40BA-AD2C-61103F442201}" destId="{FED8D0FB-2847-49D0-B4F5-BAAA2AF71442}" srcOrd="7" destOrd="0" parTransId="{6871096C-5311-4F4E-9729-F0443AEADE7E}" sibTransId="{A9A89468-FAA0-4ECB-B7EB-AAD5B2AB7FCE}"/>
    <dgm:cxn modelId="{1779C391-D82E-4831-B2B3-99C1A051E347}" type="presOf" srcId="{703F7D79-C5BA-4347-BEF2-B32425D5AF53}" destId="{EF454525-98CD-472E-9C42-1116CACB4B24}" srcOrd="0" destOrd="0" presId="urn:microsoft.com/office/officeart/2005/8/layout/default#1"/>
    <dgm:cxn modelId="{08453BB7-BD5E-4D3B-B27E-C0F30BB97A27}" srcId="{BCF1F22F-9E1F-40BA-AD2C-61103F442201}" destId="{3F7240C7-EA59-4050-BB79-0F72BCEE9D83}" srcOrd="2" destOrd="0" parTransId="{4863121F-0C3F-4471-898B-F4C097C370F9}" sibTransId="{B6D60D47-F5E4-4A57-9F5B-DC24B37E73A2}"/>
    <dgm:cxn modelId="{00CBC1D3-77CE-433E-BE15-91ED7C6E1394}" srcId="{BCF1F22F-9E1F-40BA-AD2C-61103F442201}" destId="{0DD69DB1-6C2A-4652-858C-CC35A0E34700}" srcOrd="6" destOrd="0" parTransId="{133F49B1-F0A1-4B74-8CCC-4BC221F4B2DF}" sibTransId="{B1726F19-6978-41C3-8D8F-20D0BD4B5606}"/>
    <dgm:cxn modelId="{BDD6C32E-12FD-46F6-ACF2-296355926C0A}" type="presOf" srcId="{0DD69DB1-6C2A-4652-858C-CC35A0E34700}" destId="{B1958C58-EDE6-48D1-87CB-43E4FB259D1B}" srcOrd="0" destOrd="0" presId="urn:microsoft.com/office/officeart/2005/8/layout/default#1"/>
    <dgm:cxn modelId="{221D0798-E5EF-4A2B-B066-3F2D65F98D80}" type="presOf" srcId="{BCF1F22F-9E1F-40BA-AD2C-61103F442201}" destId="{A848E209-409F-4375-9B11-09C1851F77EB}" srcOrd="0" destOrd="0" presId="urn:microsoft.com/office/officeart/2005/8/layout/default#1"/>
    <dgm:cxn modelId="{0BEE7A77-1EFA-4C85-B580-05B9192D9458}" type="presOf" srcId="{5D0B2581-BED3-474D-AE84-663FDEDB4C4A}" destId="{C30F6FD9-A667-4E85-ACFA-6366239B8F47}" srcOrd="0" destOrd="0" presId="urn:microsoft.com/office/officeart/2005/8/layout/default#1"/>
    <dgm:cxn modelId="{6037FEA6-3E0E-4957-8C09-81156C904161}" type="presOf" srcId="{71DDEF88-7F9A-47AC-834E-8370FF4CC145}" destId="{B4CFFCA2-7F4B-4CE9-AACB-707476241465}" srcOrd="0" destOrd="0" presId="urn:microsoft.com/office/officeart/2005/8/layout/default#1"/>
    <dgm:cxn modelId="{7FCF3EA7-64FD-4EFA-B826-587FD5C54D9E}" srcId="{BCF1F22F-9E1F-40BA-AD2C-61103F442201}" destId="{7C955854-9FF3-4E2D-8A74-F416EE87FAC9}" srcOrd="3" destOrd="0" parTransId="{083AE489-51D8-4CEB-ACED-C6AA2DA49537}" sibTransId="{8EC691C7-72DE-4AF6-B7FD-B8184AFB8AB1}"/>
    <dgm:cxn modelId="{E96C7B0D-B564-4F02-BE0D-708BA3D916AC}" type="presOf" srcId="{FED8D0FB-2847-49D0-B4F5-BAAA2AF71442}" destId="{9F1F2C80-A6ED-4CFA-B793-47038D0C281C}" srcOrd="0" destOrd="0" presId="urn:microsoft.com/office/officeart/2005/8/layout/default#1"/>
    <dgm:cxn modelId="{06A321C2-5B62-4315-9EE0-ED04AA85207D}" srcId="{BCF1F22F-9E1F-40BA-AD2C-61103F442201}" destId="{703F7D79-C5BA-4347-BEF2-B32425D5AF53}" srcOrd="0" destOrd="0" parTransId="{012A334A-D586-4944-93A6-81478D46D165}" sibTransId="{100C64F6-996B-4510-BE4A-0CA396C999D0}"/>
    <dgm:cxn modelId="{27F0EC91-29EA-4CBF-B22D-544829E45690}" type="presOf" srcId="{3F7240C7-EA59-4050-BB79-0F72BCEE9D83}" destId="{85432741-3F26-4811-9062-13D00E957C95}" srcOrd="0" destOrd="0" presId="urn:microsoft.com/office/officeart/2005/8/layout/default#1"/>
    <dgm:cxn modelId="{D13D7ABF-FB72-434B-802C-DF4F0314936A}" srcId="{BCF1F22F-9E1F-40BA-AD2C-61103F442201}" destId="{A980ABEA-2D10-42AE-BDBF-8F5DB0CAAC14}" srcOrd="1" destOrd="0" parTransId="{B18B870A-5FA7-4D9F-9ECB-CCDB07F0F638}" sibTransId="{0D3D46E9-2A53-4D8F-AD4F-C7C285D861E8}"/>
    <dgm:cxn modelId="{CECB591C-E20C-452E-B043-07051FC1FC1B}" type="presOf" srcId="{7C955854-9FF3-4E2D-8A74-F416EE87FAC9}" destId="{1523580B-FD7F-4DE7-B0F1-0AD2042C5013}" srcOrd="0" destOrd="0" presId="urn:microsoft.com/office/officeart/2005/8/layout/default#1"/>
    <dgm:cxn modelId="{624ED498-EE6B-4DD4-BD25-7288076FD463}" srcId="{BCF1F22F-9E1F-40BA-AD2C-61103F442201}" destId="{71DDEF88-7F9A-47AC-834E-8370FF4CC145}" srcOrd="4" destOrd="0" parTransId="{9F7CF325-7B60-4FCE-BEA5-7B9345023BCF}" sibTransId="{33104046-E43D-47D7-B50B-9B758EA85132}"/>
    <dgm:cxn modelId="{EB4314A1-1B4B-4FF9-A48B-FE0603AC94AC}" type="presOf" srcId="{A980ABEA-2D10-42AE-BDBF-8F5DB0CAAC14}" destId="{AE643A6A-F87D-499F-B09E-DFF7A871AB37}" srcOrd="0" destOrd="0" presId="urn:microsoft.com/office/officeart/2005/8/layout/default#1"/>
    <dgm:cxn modelId="{F6A3C22B-4ED6-4A15-BD20-311C4AE7230F}" srcId="{BCF1F22F-9E1F-40BA-AD2C-61103F442201}" destId="{5D0B2581-BED3-474D-AE84-663FDEDB4C4A}" srcOrd="5" destOrd="0" parTransId="{82699A2E-C5B0-488F-999F-874A992D649C}" sibTransId="{97DCA389-0E16-48BF-82CA-7DF9998D0425}"/>
    <dgm:cxn modelId="{12B6675D-0577-4E9C-A619-982D51AB566F}" type="presParOf" srcId="{A848E209-409F-4375-9B11-09C1851F77EB}" destId="{EF454525-98CD-472E-9C42-1116CACB4B24}" srcOrd="0" destOrd="0" presId="urn:microsoft.com/office/officeart/2005/8/layout/default#1"/>
    <dgm:cxn modelId="{FB83563A-6120-4CB8-B59E-5A8FCD0C28AA}" type="presParOf" srcId="{A848E209-409F-4375-9B11-09C1851F77EB}" destId="{4A770B60-D46E-484D-A2D7-0CD28DE3A3E8}" srcOrd="1" destOrd="0" presId="urn:microsoft.com/office/officeart/2005/8/layout/default#1"/>
    <dgm:cxn modelId="{E8C5C30C-1419-414C-B6F9-4B76B06C3882}" type="presParOf" srcId="{A848E209-409F-4375-9B11-09C1851F77EB}" destId="{AE643A6A-F87D-499F-B09E-DFF7A871AB37}" srcOrd="2" destOrd="0" presId="urn:microsoft.com/office/officeart/2005/8/layout/default#1"/>
    <dgm:cxn modelId="{5D24629A-8E3E-44CA-93D4-77C672BCA9B9}" type="presParOf" srcId="{A848E209-409F-4375-9B11-09C1851F77EB}" destId="{5BA06150-AF36-41D8-8712-667ACA5A0E9E}" srcOrd="3" destOrd="0" presId="urn:microsoft.com/office/officeart/2005/8/layout/default#1"/>
    <dgm:cxn modelId="{395C8E2B-EAC1-4AD7-9B47-51ADBC1FF07F}" type="presParOf" srcId="{A848E209-409F-4375-9B11-09C1851F77EB}" destId="{85432741-3F26-4811-9062-13D00E957C95}" srcOrd="4" destOrd="0" presId="urn:microsoft.com/office/officeart/2005/8/layout/default#1"/>
    <dgm:cxn modelId="{3A765A32-A271-47B7-BAAF-A30EF8FC1F31}" type="presParOf" srcId="{A848E209-409F-4375-9B11-09C1851F77EB}" destId="{1CF991AA-22D6-4188-8B1C-48E98A9EF157}" srcOrd="5" destOrd="0" presId="urn:microsoft.com/office/officeart/2005/8/layout/default#1"/>
    <dgm:cxn modelId="{C50B4BDD-6DD2-4CDB-8950-3C26BCD6187D}" type="presParOf" srcId="{A848E209-409F-4375-9B11-09C1851F77EB}" destId="{1523580B-FD7F-4DE7-B0F1-0AD2042C5013}" srcOrd="6" destOrd="0" presId="urn:microsoft.com/office/officeart/2005/8/layout/default#1"/>
    <dgm:cxn modelId="{417863AC-5A0A-4AD4-BFD1-3F9C36E9A806}" type="presParOf" srcId="{A848E209-409F-4375-9B11-09C1851F77EB}" destId="{61556C80-24B5-4ED6-BD0D-19ACD2F50597}" srcOrd="7" destOrd="0" presId="urn:microsoft.com/office/officeart/2005/8/layout/default#1"/>
    <dgm:cxn modelId="{5C7447EC-04F2-40A4-8CF1-311C0E84C5F6}" type="presParOf" srcId="{A848E209-409F-4375-9B11-09C1851F77EB}" destId="{B4CFFCA2-7F4B-4CE9-AACB-707476241465}" srcOrd="8" destOrd="0" presId="urn:microsoft.com/office/officeart/2005/8/layout/default#1"/>
    <dgm:cxn modelId="{3FA2DBCA-EAF5-4B73-BBC0-8F4D71F59A4B}" type="presParOf" srcId="{A848E209-409F-4375-9B11-09C1851F77EB}" destId="{DAA22726-E1DC-4789-983F-841FCC530DD7}" srcOrd="9" destOrd="0" presId="urn:microsoft.com/office/officeart/2005/8/layout/default#1"/>
    <dgm:cxn modelId="{82028E12-8384-4D10-A245-B1AFB286129F}" type="presParOf" srcId="{A848E209-409F-4375-9B11-09C1851F77EB}" destId="{C30F6FD9-A667-4E85-ACFA-6366239B8F47}" srcOrd="10" destOrd="0" presId="urn:microsoft.com/office/officeart/2005/8/layout/default#1"/>
    <dgm:cxn modelId="{18C4C47C-2296-4860-A793-30C030FB6316}" type="presParOf" srcId="{A848E209-409F-4375-9B11-09C1851F77EB}" destId="{420F61EA-E720-4658-B2B0-CB51AFFD19E9}" srcOrd="11" destOrd="0" presId="urn:microsoft.com/office/officeart/2005/8/layout/default#1"/>
    <dgm:cxn modelId="{34B4951A-EA93-4C81-A3AF-91C8383C0617}" type="presParOf" srcId="{A848E209-409F-4375-9B11-09C1851F77EB}" destId="{B1958C58-EDE6-48D1-87CB-43E4FB259D1B}" srcOrd="12" destOrd="0" presId="urn:microsoft.com/office/officeart/2005/8/layout/default#1"/>
    <dgm:cxn modelId="{5A0B711A-9FCC-4F3C-B072-1F4259237769}" type="presParOf" srcId="{A848E209-409F-4375-9B11-09C1851F77EB}" destId="{93E1D3AB-2A7C-4466-A2DF-7B3A9A7A1785}" srcOrd="13" destOrd="0" presId="urn:microsoft.com/office/officeart/2005/8/layout/default#1"/>
    <dgm:cxn modelId="{29A7FF1A-DD1A-4B36-B9C7-B4879819848F}" type="presParOf" srcId="{A848E209-409F-4375-9B11-09C1851F77EB}" destId="{9F1F2C80-A6ED-4CFA-B793-47038D0C281C}" srcOrd="1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1095B3-64D1-4A0C-A531-C2203F4A3209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03EB572-9F1E-4CEA-B565-8C6E655D2FD5}">
      <dgm:prSet phldrT="[Текст]" custT="1"/>
      <dgm:spPr/>
      <dgm:t>
        <a:bodyPr/>
        <a:lstStyle/>
        <a:p>
          <a:r>
            <a:rPr lang="ru-RU" sz="2400" b="1" dirty="0" smtClean="0">
              <a:solidFill>
                <a:srgbClr val="FFC000"/>
              </a:solidFill>
            </a:rPr>
            <a:t>Перспективы</a:t>
          </a:r>
          <a:endParaRPr lang="ru-RU" sz="2400" b="1" dirty="0">
            <a:solidFill>
              <a:srgbClr val="FFC000"/>
            </a:solidFill>
          </a:endParaRPr>
        </a:p>
      </dgm:t>
    </dgm:pt>
    <dgm:pt modelId="{EB82D4DF-7C54-460A-B8EB-29C691008C07}" type="parTrans" cxnId="{25488AD2-7D46-4BBA-8A15-B36E19518E79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AEF16076-0FBF-46C6-BE93-912EBDB0D513}" type="sibTrans" cxnId="{25488AD2-7D46-4BBA-8A15-B36E19518E79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942C2FFB-B8D8-46A1-B040-D077F838299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C000"/>
              </a:solidFill>
            </a:rPr>
            <a:t>Ребёнок направляется на консилиум, ПМПК</a:t>
          </a:r>
          <a:endParaRPr lang="ru-RU" sz="1800" b="1" dirty="0">
            <a:solidFill>
              <a:srgbClr val="FFC000"/>
            </a:solidFill>
          </a:endParaRPr>
        </a:p>
      </dgm:t>
    </dgm:pt>
    <dgm:pt modelId="{635EEA8F-9200-4B10-807A-4A052B2B62EC}" type="parTrans" cxnId="{077F63A0-DB3A-4B9B-8AD2-B139A8A26897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BC430B93-5BB7-4F22-8CAD-5B5D675CF0B4}" type="sibTrans" cxnId="{077F63A0-DB3A-4B9B-8AD2-B139A8A26897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FC652DE2-BC0A-4F20-A8A1-C15405D2933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C000"/>
              </a:solidFill>
            </a:rPr>
            <a:t>Коррекционное обучение в логопедической группе</a:t>
          </a:r>
          <a:endParaRPr lang="ru-RU" sz="1800" b="1" dirty="0">
            <a:solidFill>
              <a:srgbClr val="FFC000"/>
            </a:solidFill>
          </a:endParaRPr>
        </a:p>
      </dgm:t>
    </dgm:pt>
    <dgm:pt modelId="{BF39DBF1-A8AD-4396-A987-1D7DEC9859C2}" type="parTrans" cxnId="{A0639337-DCCE-4A54-B64E-20AE8A33D16B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041656CC-705D-4C7D-857F-0BBCFE3780C0}" type="sibTrans" cxnId="{A0639337-DCCE-4A54-B64E-20AE8A33D16B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3A138CA7-4901-41EF-9B0C-CF93EC3D260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C000"/>
              </a:solidFill>
            </a:rPr>
            <a:t>Обучение  традиционное</a:t>
          </a:r>
          <a:endParaRPr lang="ru-RU" sz="1800" b="1" dirty="0">
            <a:solidFill>
              <a:srgbClr val="FFC000"/>
            </a:solidFill>
          </a:endParaRPr>
        </a:p>
      </dgm:t>
    </dgm:pt>
    <dgm:pt modelId="{FEFD9B9D-5CF6-4C4F-81EE-5FF5D9AEA4E0}" type="parTrans" cxnId="{FCA9F801-7376-45CC-998E-75945A1CA256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DDD1B569-8B9B-482F-B5CF-68E1DA232EB7}" type="sibTrans" cxnId="{FCA9F801-7376-45CC-998E-75945A1CA256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33BA0E1F-4ED1-48BE-AA26-8D3F2B763E4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FFC000"/>
              </a:solidFill>
            </a:rPr>
            <a:t>Ребёнок остаётся в группе</a:t>
          </a:r>
          <a:endParaRPr lang="ru-RU" sz="1800" b="1" dirty="0">
            <a:solidFill>
              <a:srgbClr val="FFC000"/>
            </a:solidFill>
          </a:endParaRPr>
        </a:p>
      </dgm:t>
    </dgm:pt>
    <dgm:pt modelId="{2F081C34-6A1B-4B2F-B6CD-7B695FFB3727}" type="parTrans" cxnId="{D338E9B0-393B-4F88-8F5D-4608B1354CF9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3C66C170-7A27-44EF-8452-1A0F3F4CB13D}" type="sibTrans" cxnId="{D338E9B0-393B-4F88-8F5D-4608B1354CF9}">
      <dgm:prSet/>
      <dgm:spPr/>
      <dgm:t>
        <a:bodyPr/>
        <a:lstStyle/>
        <a:p>
          <a:endParaRPr lang="ru-RU">
            <a:solidFill>
              <a:srgbClr val="FFC000"/>
            </a:solidFill>
          </a:endParaRPr>
        </a:p>
      </dgm:t>
    </dgm:pt>
    <dgm:pt modelId="{DAFEB7BE-9157-4C96-9305-37EA5D255930}" type="pres">
      <dgm:prSet presAssocID="{A51095B3-64D1-4A0C-A531-C2203F4A320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FBDC02-C7FF-4134-A8F8-2D4347530F66}" type="pres">
      <dgm:prSet presAssocID="{A51095B3-64D1-4A0C-A531-C2203F4A3209}" presName="cycle" presStyleCnt="0"/>
      <dgm:spPr/>
    </dgm:pt>
    <dgm:pt modelId="{622024E1-3E94-4F5E-BE41-FEDF5EA70E7E}" type="pres">
      <dgm:prSet presAssocID="{A03EB572-9F1E-4CEA-B565-8C6E655D2FD5}" presName="nodeFirstNode" presStyleLbl="node1" presStyleIdx="0" presStyleCnt="5" custRadScaleRad="101558" custRadScaleInc="12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6BE7E-87DB-4657-91FD-8CD257030846}" type="pres">
      <dgm:prSet presAssocID="{AEF16076-0FBF-46C6-BE93-912EBDB0D513}" presName="sibTransFirstNode" presStyleLbl="bgShp" presStyleIdx="0" presStyleCnt="1" custAng="579534" custLinFactNeighborX="554" custLinFactNeighborY="-647"/>
      <dgm:spPr/>
      <dgm:t>
        <a:bodyPr/>
        <a:lstStyle/>
        <a:p>
          <a:endParaRPr lang="ru-RU"/>
        </a:p>
      </dgm:t>
    </dgm:pt>
    <dgm:pt modelId="{E6082FBA-5A17-4FF3-8466-6E849131A724}" type="pres">
      <dgm:prSet presAssocID="{942C2FFB-B8D8-46A1-B040-D077F8382992}" presName="nodeFollowingNodes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4AE093-098A-4C34-9A20-0A34E1A36736}" type="pres">
      <dgm:prSet presAssocID="{FC652DE2-BC0A-4F20-A8A1-C15405D29332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21E191-AEF5-4C7B-B7DC-A445BEA918A0}" type="pres">
      <dgm:prSet presAssocID="{3A138CA7-4901-41EF-9B0C-CF93EC3D2602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1061FC-288F-4A6F-8DB8-E10247F5D10E}" type="pres">
      <dgm:prSet presAssocID="{33BA0E1F-4ED1-48BE-AA26-8D3F2B763E42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639337-DCCE-4A54-B64E-20AE8A33D16B}" srcId="{A51095B3-64D1-4A0C-A531-C2203F4A3209}" destId="{FC652DE2-BC0A-4F20-A8A1-C15405D29332}" srcOrd="2" destOrd="0" parTransId="{BF39DBF1-A8AD-4396-A987-1D7DEC9859C2}" sibTransId="{041656CC-705D-4C7D-857F-0BBCFE3780C0}"/>
    <dgm:cxn modelId="{21CB0E90-D9B9-4BFE-B39F-1670C1A2B100}" type="presOf" srcId="{A03EB572-9F1E-4CEA-B565-8C6E655D2FD5}" destId="{622024E1-3E94-4F5E-BE41-FEDF5EA70E7E}" srcOrd="0" destOrd="0" presId="urn:microsoft.com/office/officeart/2005/8/layout/cycle3"/>
    <dgm:cxn modelId="{FCA9F801-7376-45CC-998E-75945A1CA256}" srcId="{A51095B3-64D1-4A0C-A531-C2203F4A3209}" destId="{3A138CA7-4901-41EF-9B0C-CF93EC3D2602}" srcOrd="3" destOrd="0" parTransId="{FEFD9B9D-5CF6-4C4F-81EE-5FF5D9AEA4E0}" sibTransId="{DDD1B569-8B9B-482F-B5CF-68E1DA232EB7}"/>
    <dgm:cxn modelId="{449D8DE2-03A5-4C67-94DA-4340DCE1A004}" type="presOf" srcId="{AEF16076-0FBF-46C6-BE93-912EBDB0D513}" destId="{EFB6BE7E-87DB-4657-91FD-8CD257030846}" srcOrd="0" destOrd="0" presId="urn:microsoft.com/office/officeart/2005/8/layout/cycle3"/>
    <dgm:cxn modelId="{31E6F5A2-9CA7-4D7A-A9A2-34CA34983CD1}" type="presOf" srcId="{942C2FFB-B8D8-46A1-B040-D077F8382992}" destId="{E6082FBA-5A17-4FF3-8466-6E849131A724}" srcOrd="0" destOrd="0" presId="urn:microsoft.com/office/officeart/2005/8/layout/cycle3"/>
    <dgm:cxn modelId="{D338E9B0-393B-4F88-8F5D-4608B1354CF9}" srcId="{A51095B3-64D1-4A0C-A531-C2203F4A3209}" destId="{33BA0E1F-4ED1-48BE-AA26-8D3F2B763E42}" srcOrd="4" destOrd="0" parTransId="{2F081C34-6A1B-4B2F-B6CD-7B695FFB3727}" sibTransId="{3C66C170-7A27-44EF-8452-1A0F3F4CB13D}"/>
    <dgm:cxn modelId="{25488AD2-7D46-4BBA-8A15-B36E19518E79}" srcId="{A51095B3-64D1-4A0C-A531-C2203F4A3209}" destId="{A03EB572-9F1E-4CEA-B565-8C6E655D2FD5}" srcOrd="0" destOrd="0" parTransId="{EB82D4DF-7C54-460A-B8EB-29C691008C07}" sibTransId="{AEF16076-0FBF-46C6-BE93-912EBDB0D513}"/>
    <dgm:cxn modelId="{EB8645C3-7C3F-4D3E-8ECE-41FD2D8BF392}" type="presOf" srcId="{33BA0E1F-4ED1-48BE-AA26-8D3F2B763E42}" destId="{CA1061FC-288F-4A6F-8DB8-E10247F5D10E}" srcOrd="0" destOrd="0" presId="urn:microsoft.com/office/officeart/2005/8/layout/cycle3"/>
    <dgm:cxn modelId="{077F63A0-DB3A-4B9B-8AD2-B139A8A26897}" srcId="{A51095B3-64D1-4A0C-A531-C2203F4A3209}" destId="{942C2FFB-B8D8-46A1-B040-D077F8382992}" srcOrd="1" destOrd="0" parTransId="{635EEA8F-9200-4B10-807A-4A052B2B62EC}" sibTransId="{BC430B93-5BB7-4F22-8CAD-5B5D675CF0B4}"/>
    <dgm:cxn modelId="{1F956543-5EEB-44E5-B2CA-A212461017CE}" type="presOf" srcId="{A51095B3-64D1-4A0C-A531-C2203F4A3209}" destId="{DAFEB7BE-9157-4C96-9305-37EA5D255930}" srcOrd="0" destOrd="0" presId="urn:microsoft.com/office/officeart/2005/8/layout/cycle3"/>
    <dgm:cxn modelId="{E9B43BD5-F0B2-4C57-AF97-4349F8E9AC5B}" type="presOf" srcId="{FC652DE2-BC0A-4F20-A8A1-C15405D29332}" destId="{404AE093-098A-4C34-9A20-0A34E1A36736}" srcOrd="0" destOrd="0" presId="urn:microsoft.com/office/officeart/2005/8/layout/cycle3"/>
    <dgm:cxn modelId="{84B11C19-8191-496A-97CB-9FBC53673AD4}" type="presOf" srcId="{3A138CA7-4901-41EF-9B0C-CF93EC3D2602}" destId="{9421E191-AEF5-4C7B-B7DC-A445BEA918A0}" srcOrd="0" destOrd="0" presId="urn:microsoft.com/office/officeart/2005/8/layout/cycle3"/>
    <dgm:cxn modelId="{8DE99B89-9154-4468-A5F2-14D2C3772F69}" type="presParOf" srcId="{DAFEB7BE-9157-4C96-9305-37EA5D255930}" destId="{46FBDC02-C7FF-4134-A8F8-2D4347530F66}" srcOrd="0" destOrd="0" presId="urn:microsoft.com/office/officeart/2005/8/layout/cycle3"/>
    <dgm:cxn modelId="{FE59F490-28FB-449F-8442-0E400913469A}" type="presParOf" srcId="{46FBDC02-C7FF-4134-A8F8-2D4347530F66}" destId="{622024E1-3E94-4F5E-BE41-FEDF5EA70E7E}" srcOrd="0" destOrd="0" presId="urn:microsoft.com/office/officeart/2005/8/layout/cycle3"/>
    <dgm:cxn modelId="{2580FC7C-2A47-41B7-828E-13B2AB1A82A0}" type="presParOf" srcId="{46FBDC02-C7FF-4134-A8F8-2D4347530F66}" destId="{EFB6BE7E-87DB-4657-91FD-8CD257030846}" srcOrd="1" destOrd="0" presId="urn:microsoft.com/office/officeart/2005/8/layout/cycle3"/>
    <dgm:cxn modelId="{1B0DEB1C-3EBB-4707-A87B-CED0CE70A51B}" type="presParOf" srcId="{46FBDC02-C7FF-4134-A8F8-2D4347530F66}" destId="{E6082FBA-5A17-4FF3-8466-6E849131A724}" srcOrd="2" destOrd="0" presId="urn:microsoft.com/office/officeart/2005/8/layout/cycle3"/>
    <dgm:cxn modelId="{1170F68D-667E-413C-9EE5-255674DCB09E}" type="presParOf" srcId="{46FBDC02-C7FF-4134-A8F8-2D4347530F66}" destId="{404AE093-098A-4C34-9A20-0A34E1A36736}" srcOrd="3" destOrd="0" presId="urn:microsoft.com/office/officeart/2005/8/layout/cycle3"/>
    <dgm:cxn modelId="{42669497-0A3F-4253-9C96-4DEC007BB1BA}" type="presParOf" srcId="{46FBDC02-C7FF-4134-A8F8-2D4347530F66}" destId="{9421E191-AEF5-4C7B-B7DC-A445BEA918A0}" srcOrd="4" destOrd="0" presId="urn:microsoft.com/office/officeart/2005/8/layout/cycle3"/>
    <dgm:cxn modelId="{BB699775-3A55-485B-82D5-99CF9B844C65}" type="presParOf" srcId="{46FBDC02-C7FF-4134-A8F8-2D4347530F66}" destId="{CA1061FC-288F-4A6F-8DB8-E10247F5D10E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54525-98CD-472E-9C42-1116CACB4B24}">
      <dsp:nvSpPr>
        <dsp:cNvPr id="0" name=""/>
        <dsp:cNvSpPr/>
      </dsp:nvSpPr>
      <dsp:spPr>
        <a:xfrm>
          <a:off x="144000" y="52723"/>
          <a:ext cx="3126789" cy="6582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Диагностический этап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( выявление  детей с заиканием)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144000" y="52723"/>
        <a:ext cx="3126789" cy="658239"/>
      </dsp:txXfrm>
    </dsp:sp>
    <dsp:sp modelId="{AE643A6A-F87D-499F-B09E-DFF7A871AB37}">
      <dsp:nvSpPr>
        <dsp:cNvPr id="0" name=""/>
        <dsp:cNvSpPr/>
      </dsp:nvSpPr>
      <dsp:spPr>
        <a:xfrm>
          <a:off x="3384386" y="52733"/>
          <a:ext cx="4618674" cy="90499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Посещение учителем –логопедом группы раннего возраста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384386" y="52733"/>
        <a:ext cx="4618674" cy="904999"/>
      </dsp:txXfrm>
    </dsp:sp>
    <dsp:sp modelId="{85432741-3F26-4811-9062-13D00E957C95}">
      <dsp:nvSpPr>
        <dsp:cNvPr id="0" name=""/>
        <dsp:cNvSpPr/>
      </dsp:nvSpPr>
      <dsp:spPr>
        <a:xfrm>
          <a:off x="144016" y="2446296"/>
          <a:ext cx="3126789" cy="12475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Коррекционный этап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( ранняя комплексная помощь по коррекции заикания)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>
            <a:solidFill>
              <a:schemeClr val="bg1"/>
            </a:solidFill>
          </a:endParaRPr>
        </a:p>
      </dsp:txBody>
      <dsp:txXfrm>
        <a:off x="144016" y="2446296"/>
        <a:ext cx="3126789" cy="1247570"/>
      </dsp:txXfrm>
    </dsp:sp>
    <dsp:sp modelId="{1523580B-FD7F-4DE7-B0F1-0AD2042C5013}">
      <dsp:nvSpPr>
        <dsp:cNvPr id="0" name=""/>
        <dsp:cNvSpPr/>
      </dsp:nvSpPr>
      <dsp:spPr>
        <a:xfrm>
          <a:off x="3384371" y="1193098"/>
          <a:ext cx="4623771" cy="98304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Консультирование, педагогические гостинные, мастер-классы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384371" y="1193098"/>
        <a:ext cx="4623771" cy="983043"/>
      </dsp:txXfrm>
    </dsp:sp>
    <dsp:sp modelId="{B4CFFCA2-7F4B-4CE9-AACB-707476241465}">
      <dsp:nvSpPr>
        <dsp:cNvPr id="0" name=""/>
        <dsp:cNvSpPr/>
      </dsp:nvSpPr>
      <dsp:spPr>
        <a:xfrm>
          <a:off x="72022" y="1224141"/>
          <a:ext cx="3126789" cy="9749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Консультативный этап (обеспечение включения родителей и педагогов в коррекционный процесс)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72022" y="1224141"/>
        <a:ext cx="3126789" cy="974939"/>
      </dsp:txXfrm>
    </dsp:sp>
    <dsp:sp modelId="{C30F6FD9-A667-4E85-ACFA-6366239B8F47}">
      <dsp:nvSpPr>
        <dsp:cNvPr id="0" name=""/>
        <dsp:cNvSpPr/>
      </dsp:nvSpPr>
      <dsp:spPr>
        <a:xfrm>
          <a:off x="3384386" y="2477489"/>
          <a:ext cx="4618737" cy="12669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Проводится индивидуально учителем-логопедом и психологом, воспитателем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384386" y="2477489"/>
        <a:ext cx="4618737" cy="1266931"/>
      </dsp:txXfrm>
    </dsp:sp>
    <dsp:sp modelId="{B1958C58-EDE6-48D1-87CB-43E4FB259D1B}">
      <dsp:nvSpPr>
        <dsp:cNvPr id="0" name=""/>
        <dsp:cNvSpPr/>
      </dsp:nvSpPr>
      <dsp:spPr>
        <a:xfrm>
          <a:off x="144024" y="4104452"/>
          <a:ext cx="3126789" cy="9126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Координационный этап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144024" y="4104452"/>
        <a:ext cx="3126789" cy="912653"/>
      </dsp:txXfrm>
    </dsp:sp>
    <dsp:sp modelId="{9F1F2C80-A6ED-4CFA-B793-47038D0C281C}">
      <dsp:nvSpPr>
        <dsp:cNvPr id="0" name=""/>
        <dsp:cNvSpPr/>
      </dsp:nvSpPr>
      <dsp:spPr>
        <a:xfrm>
          <a:off x="3456388" y="4104452"/>
          <a:ext cx="4480533" cy="91265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Учитель-логопед, психолог, заведующая,методист МБДОУ, воспитатель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3456388" y="4104452"/>
        <a:ext cx="4480533" cy="9126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6BE7E-87DB-4657-91FD-8CD257030846}">
      <dsp:nvSpPr>
        <dsp:cNvPr id="0" name=""/>
        <dsp:cNvSpPr/>
      </dsp:nvSpPr>
      <dsp:spPr>
        <a:xfrm rot="579534">
          <a:off x="1400173" y="-71445"/>
          <a:ext cx="5556075" cy="5556075"/>
        </a:xfrm>
        <a:prstGeom prst="circularArrow">
          <a:avLst>
            <a:gd name="adj1" fmla="val 5544"/>
            <a:gd name="adj2" fmla="val 330680"/>
            <a:gd name="adj3" fmla="val 13766805"/>
            <a:gd name="adj4" fmla="val 17391517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2024E1-3E94-4F5E-BE41-FEDF5EA70E7E}">
      <dsp:nvSpPr>
        <dsp:cNvPr id="0" name=""/>
        <dsp:cNvSpPr/>
      </dsp:nvSpPr>
      <dsp:spPr>
        <a:xfrm>
          <a:off x="2841463" y="0"/>
          <a:ext cx="2611933" cy="13059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FFC000"/>
              </a:solidFill>
            </a:rPr>
            <a:t>Перспективы</a:t>
          </a:r>
          <a:endParaRPr lang="ru-RU" sz="2400" b="1" kern="1200" dirty="0">
            <a:solidFill>
              <a:srgbClr val="FFC000"/>
            </a:solidFill>
          </a:endParaRPr>
        </a:p>
      </dsp:txBody>
      <dsp:txXfrm>
        <a:off x="2905215" y="63752"/>
        <a:ext cx="2484429" cy="1178462"/>
      </dsp:txXfrm>
    </dsp:sp>
    <dsp:sp modelId="{E6082FBA-5A17-4FF3-8466-6E849131A724}">
      <dsp:nvSpPr>
        <dsp:cNvPr id="0" name=""/>
        <dsp:cNvSpPr/>
      </dsp:nvSpPr>
      <dsp:spPr>
        <a:xfrm>
          <a:off x="5062198" y="1638289"/>
          <a:ext cx="2611933" cy="13059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C000"/>
              </a:solidFill>
            </a:rPr>
            <a:t>Ребёнок направляется на консилиум, ПМПК</a:t>
          </a:r>
          <a:endParaRPr lang="ru-RU" sz="1800" b="1" kern="1200" dirty="0">
            <a:solidFill>
              <a:srgbClr val="FFC000"/>
            </a:solidFill>
          </a:endParaRPr>
        </a:p>
      </dsp:txBody>
      <dsp:txXfrm>
        <a:off x="5125950" y="1702041"/>
        <a:ext cx="2484429" cy="1178462"/>
      </dsp:txXfrm>
    </dsp:sp>
    <dsp:sp modelId="{404AE093-098A-4C34-9A20-0A34E1A36736}">
      <dsp:nvSpPr>
        <dsp:cNvPr id="0" name=""/>
        <dsp:cNvSpPr/>
      </dsp:nvSpPr>
      <dsp:spPr>
        <a:xfrm>
          <a:off x="4201489" y="4287278"/>
          <a:ext cx="2611933" cy="13059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C000"/>
              </a:solidFill>
            </a:rPr>
            <a:t>Коррекционное обучение в логопедической группе</a:t>
          </a:r>
          <a:endParaRPr lang="ru-RU" sz="1800" b="1" kern="1200" dirty="0">
            <a:solidFill>
              <a:srgbClr val="FFC000"/>
            </a:solidFill>
          </a:endParaRPr>
        </a:p>
      </dsp:txBody>
      <dsp:txXfrm>
        <a:off x="4265241" y="4351030"/>
        <a:ext cx="2484429" cy="1178462"/>
      </dsp:txXfrm>
    </dsp:sp>
    <dsp:sp modelId="{9421E191-AEF5-4C7B-B7DC-A445BEA918A0}">
      <dsp:nvSpPr>
        <dsp:cNvPr id="0" name=""/>
        <dsp:cNvSpPr/>
      </dsp:nvSpPr>
      <dsp:spPr>
        <a:xfrm>
          <a:off x="1416176" y="4287278"/>
          <a:ext cx="2611933" cy="13059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C000"/>
              </a:solidFill>
            </a:rPr>
            <a:t>Обучение  традиционное</a:t>
          </a:r>
          <a:endParaRPr lang="ru-RU" sz="1800" b="1" kern="1200" dirty="0">
            <a:solidFill>
              <a:srgbClr val="FFC000"/>
            </a:solidFill>
          </a:endParaRPr>
        </a:p>
      </dsp:txBody>
      <dsp:txXfrm>
        <a:off x="1479928" y="4351030"/>
        <a:ext cx="2484429" cy="1178462"/>
      </dsp:txXfrm>
    </dsp:sp>
    <dsp:sp modelId="{CA1061FC-288F-4A6F-8DB8-E10247F5D10E}">
      <dsp:nvSpPr>
        <dsp:cNvPr id="0" name=""/>
        <dsp:cNvSpPr/>
      </dsp:nvSpPr>
      <dsp:spPr>
        <a:xfrm>
          <a:off x="555467" y="1638289"/>
          <a:ext cx="2611933" cy="130596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FFC000"/>
              </a:solidFill>
            </a:rPr>
            <a:t>Ребёнок остаётся в группе</a:t>
          </a:r>
          <a:endParaRPr lang="ru-RU" sz="1800" b="1" kern="1200" dirty="0">
            <a:solidFill>
              <a:srgbClr val="FFC000"/>
            </a:solidFill>
          </a:endParaRPr>
        </a:p>
      </dsp:txBody>
      <dsp:txXfrm>
        <a:off x="619219" y="1702041"/>
        <a:ext cx="2484429" cy="117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831DCB-731C-43C4-A442-A0F3B4A26C2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78DEAA-F1EB-4179-96F6-66318DA11B7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83934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865512"/>
            <a:ext cx="8640960" cy="121156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chemeClr val="tx1"/>
                </a:solidFill>
              </a:rPr>
              <a:t>ФГБОУ «Московский педагогический государственный университет»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Институт Детства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Кафедра логопедии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b="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100" b="0" dirty="0" smtClean="0">
                <a:solidFill>
                  <a:schemeClr val="tx1"/>
                </a:solidFill>
                <a:effectLst/>
              </a:rPr>
            </a:br>
            <a:r>
              <a:rPr lang="ru-RU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Презентация №2 по теме: профилактическая работа по сопровождению детей раннего возраста с заиканием</a:t>
            </a:r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(Источник: Сеть Интернет; из опыта практикующего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логопеда)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077072"/>
            <a:ext cx="5144616" cy="2304256"/>
          </a:xfrm>
        </p:spPr>
        <p:txBody>
          <a:bodyPr>
            <a:normAutofit/>
          </a:bodyPr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0066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x\Downloads\foto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47338"/>
            <a:ext cx="3882008" cy="612068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44" y="548680"/>
            <a:ext cx="5055512" cy="479791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relaxedInset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24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0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000" cap="none" spc="50" dirty="0" smtClean="0">
                <a:ln w="3810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Профилактическая работа по сопровождению детей раннего возраста с заиканием в условиях МБДОУ </a:t>
            </a:r>
            <a:endParaRPr lang="ru-RU" sz="4000" cap="none" spc="50" dirty="0">
              <a:ln w="3810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79107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FF00"/>
                </a:solidFill>
                <a:latin typeface="+mn-lt"/>
              </a:rPr>
              <a:t>Цель: Создание оптимальных условий для психического и речевого развития ребёнка раннего возраста, которые повлияют на положительную коррекцию заикания .</a:t>
            </a:r>
            <a:endParaRPr lang="ru-RU" sz="32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23554" name="Picture 2" descr="D:\Фотографии\ФОТО\фото 2(2)\IMG_187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068960"/>
            <a:ext cx="4040188" cy="3050332"/>
          </a:xfrm>
          <a:prstGeom prst="rect">
            <a:avLst/>
          </a:prstGeom>
          <a:noFill/>
        </p:spPr>
      </p:pic>
      <p:pic>
        <p:nvPicPr>
          <p:cNvPr id="23555" name="Picture 3" descr="C:\Users\Alex\Downloads\foto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068960"/>
            <a:ext cx="4041775" cy="30265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14290"/>
            <a:ext cx="8248430" cy="1500198"/>
          </a:xfrm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400" dirty="0" smtClean="0">
                <a:ln w="11430">
                  <a:solidFill>
                    <a:srgbClr val="FF0000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 профиллактического сопровождения детей раннего возраста с заиканием в условиях дошкольного учреждения</a:t>
            </a:r>
            <a:endParaRPr lang="ru-RU" sz="2400" dirty="0">
              <a:ln w="11430">
                <a:solidFill>
                  <a:srgbClr val="FF0000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714488"/>
            <a:ext cx="8319868" cy="337069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Выявление детей раннего возраста с заиканием в МБДОУ.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Обеспечение включения родителей в процесс ранней коррекционной помощи детям, их просвещение.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Разработка диагностических методик  для детей с заиканием раннего возраста.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разработка и применение индивидуальных мер коррекции;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стимуляция потенциальных возможностей ребенка;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FFC000"/>
                </a:solidFill>
              </a:rPr>
              <a:t>Разработка технологии  реализации ранней коррекционной помощи детям с заиканием </a:t>
            </a:r>
          </a:p>
          <a:p>
            <a:endParaRPr lang="ru-RU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Образовательный маршрут</a:t>
            </a:r>
            <a:endParaRPr lang="ru-RU" dirty="0">
              <a:solidFill>
                <a:srgbClr val="FFC000"/>
              </a:solidFill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683568" y="1052736"/>
          <a:ext cx="8075240" cy="5472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трелка вправо 5"/>
          <p:cNvSpPr/>
          <p:nvPr/>
        </p:nvSpPr>
        <p:spPr>
          <a:xfrm>
            <a:off x="3779912" y="1628800"/>
            <a:ext cx="504056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779912" y="2564904"/>
            <a:ext cx="504056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851920" y="4005064"/>
            <a:ext cx="504056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851920" y="5445224"/>
            <a:ext cx="504056" cy="48463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186766" cy="1071570"/>
          </a:xfrm>
        </p:spPr>
        <p:txBody>
          <a:bodyPr>
            <a:noAutofit/>
          </a:bodyPr>
          <a:lstStyle/>
          <a:p>
            <a:r>
              <a:rPr lang="ru-RU" sz="3200" dirty="0" smtClean="0">
                <a:ln w="19050">
                  <a:solidFill>
                    <a:schemeClr val="bg1"/>
                  </a:solidFill>
                </a:ln>
                <a:solidFill>
                  <a:srgbClr val="FFC000"/>
                </a:solidFill>
              </a:rPr>
              <a:t>1 этап. Диагностический</a:t>
            </a:r>
            <a:br>
              <a:rPr lang="ru-RU" sz="3200" dirty="0" smtClean="0">
                <a:ln w="19050">
                  <a:solidFill>
                    <a:schemeClr val="bg1"/>
                  </a:solidFill>
                </a:ln>
                <a:solidFill>
                  <a:srgbClr val="FFC000"/>
                </a:solidFill>
              </a:rPr>
            </a:br>
            <a:r>
              <a:rPr lang="ru-RU" sz="3200" dirty="0" smtClean="0">
                <a:ln w="19050">
                  <a:solidFill>
                    <a:schemeClr val="bg1"/>
                  </a:solidFill>
                </a:ln>
                <a:solidFill>
                  <a:srgbClr val="FFC000"/>
                </a:solidFill>
              </a:rPr>
              <a:t>Выявление детей с заиканием в группах раннего возраста </a:t>
            </a:r>
            <a:endParaRPr lang="ru-RU" sz="3200" dirty="0">
              <a:ln w="19050">
                <a:solidFill>
                  <a:schemeClr val="bg1"/>
                </a:solidFill>
              </a:ln>
              <a:solidFill>
                <a:srgbClr val="FFC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83568" y="2060848"/>
          <a:ext cx="8147250" cy="12263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9450"/>
                <a:gridCol w="1629450"/>
                <a:gridCol w="1629450"/>
                <a:gridCol w="1629450"/>
                <a:gridCol w="1629450"/>
              </a:tblGrid>
              <a:tr h="507400">
                <a:tc>
                  <a:txBody>
                    <a:bodyPr/>
                    <a:lstStyle/>
                    <a:p>
                      <a:r>
                        <a:rPr lang="ru-RU" sz="2800" b="1" dirty="0" smtClean="0">
                          <a:solidFill>
                            <a:schemeClr val="bg1"/>
                          </a:solidFill>
                        </a:rPr>
                        <a:t>  2008год</a:t>
                      </a:r>
                      <a:endParaRPr lang="ru-RU" sz="2800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  2009год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 2010 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2011 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/>
                          </a:solidFill>
                        </a:rPr>
                        <a:t>2012 год</a:t>
                      </a:r>
                      <a:endParaRPr lang="ru-RU" sz="28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708186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2 ребёнка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2 ребёнка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          -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1 ребёнок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1 ребёнок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83568" y="3689315"/>
          <a:ext cx="8229600" cy="31686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68998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Виды </a:t>
                      </a:r>
                      <a:r>
                        <a:rPr lang="ru-RU" baseline="0" dirty="0" smtClean="0"/>
                        <a:t> обследования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Ответственный</a:t>
                      </a:r>
                      <a:endParaRPr lang="ru-RU" dirty="0"/>
                    </a:p>
                  </a:txBody>
                  <a:tcPr/>
                </a:tc>
              </a:tr>
              <a:tr h="538035">
                <a:tc>
                  <a:txBody>
                    <a:bodyPr/>
                    <a:lstStyle/>
                    <a:p>
                      <a:r>
                        <a:rPr lang="ru-RU" dirty="0" smtClean="0"/>
                        <a:t>Выявление детей раннего</a:t>
                      </a:r>
                      <a:r>
                        <a:rPr lang="ru-RU" baseline="0" dirty="0" smtClean="0"/>
                        <a:t> возраста с заиканием.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Учитель-логопед</a:t>
                      </a:r>
                      <a:endParaRPr lang="ru-RU" dirty="0"/>
                    </a:p>
                  </a:txBody>
                  <a:tcPr/>
                </a:tc>
              </a:tr>
              <a:tr h="704897">
                <a:tc>
                  <a:txBody>
                    <a:bodyPr/>
                    <a:lstStyle/>
                    <a:p>
                      <a:r>
                        <a:rPr lang="ru-RU" dirty="0" smtClean="0"/>
                        <a:t>Логопедическое обследование ребёнка</a:t>
                      </a:r>
                      <a:r>
                        <a:rPr lang="ru-RU" baseline="0" dirty="0" smtClean="0"/>
                        <a:t> раннего возраста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Учитель-логопед</a:t>
                      </a:r>
                      <a:endParaRPr lang="ru-RU" dirty="0"/>
                    </a:p>
                  </a:txBody>
                  <a:tcPr/>
                </a:tc>
              </a:tr>
              <a:tr h="1154710">
                <a:tc>
                  <a:txBody>
                    <a:bodyPr/>
                    <a:lstStyle/>
                    <a:p>
                      <a:r>
                        <a:rPr lang="ru-RU" dirty="0" smtClean="0"/>
                        <a:t>Психологическое обследование ребёнка раннего возраста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Психолог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518" cy="1725602"/>
          </a:xfrm>
        </p:spPr>
        <p:txBody>
          <a:bodyPr>
            <a:normAutofit fontScale="90000"/>
          </a:bodyPr>
          <a:lstStyle/>
          <a:p>
            <a:pPr lvl="0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C000"/>
                </a:solidFill>
              </a:rPr>
              <a:t>2 этап Консультативный</a:t>
            </a:r>
            <a:br>
              <a:rPr lang="ru-RU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Консультирование, педагогические гостиные, мастер-классы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143125"/>
          <a:ext cx="8186739" cy="412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913"/>
                <a:gridCol w="2728913"/>
                <a:gridCol w="2728913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Тематика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Аудитория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ответственный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«Заикание</a:t>
                      </a:r>
                      <a:r>
                        <a:rPr lang="ru-RU" baseline="0" dirty="0" smtClean="0"/>
                        <a:t> в дошкольном возрасте»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Родители, воспитатели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 - логопед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« Особенности</a:t>
                      </a:r>
                      <a:r>
                        <a:rPr lang="ru-RU" baseline="0" dirty="0" smtClean="0"/>
                        <a:t> воспитания детей  раннего возраста с заиканием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Родители, воспитатели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Психолог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«Учимся</a:t>
                      </a:r>
                      <a:r>
                        <a:rPr lang="ru-RU" baseline="0" dirty="0" smtClean="0"/>
                        <a:t> играя»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Воспитатели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Мастер-класс</a:t>
                      </a:r>
                      <a:r>
                        <a:rPr lang="ru-RU" baseline="0" dirty="0" smtClean="0"/>
                        <a:t>                    «  Я правильно дышу»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Родители, воспитатели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Учитель-логопед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Мастер-класс                    « Управлять капризами легко»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Родители, воспитатели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Психолог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>
                <a:solidFill>
                  <a:srgbClr val="FFC000"/>
                </a:solidFill>
              </a:rPr>
              <a:t/>
            </a:r>
            <a:br>
              <a:rPr lang="ru-RU" sz="3100" dirty="0" smtClean="0">
                <a:solidFill>
                  <a:srgbClr val="FFC000"/>
                </a:solidFill>
              </a:rPr>
            </a:br>
            <a:r>
              <a:rPr lang="ru-RU" sz="3100" dirty="0" smtClean="0">
                <a:solidFill>
                  <a:srgbClr val="FFC000"/>
                </a:solidFill>
              </a:rPr>
              <a:t> 3 этап Коррекционный. </a:t>
            </a:r>
            <a:br>
              <a:rPr lang="ru-RU" sz="3100" dirty="0" smtClean="0">
                <a:solidFill>
                  <a:srgbClr val="FFC000"/>
                </a:solidFill>
              </a:rPr>
            </a:br>
            <a:r>
              <a:rPr lang="ru-RU" sz="3100" dirty="0" smtClean="0">
                <a:solidFill>
                  <a:srgbClr val="FFC000"/>
                </a:solidFill>
              </a:rPr>
              <a:t>(сопровождение ранней комплексной помощи по коррекции заикания)</a:t>
            </a:r>
            <a:r>
              <a:rPr lang="ru-RU" sz="4400" dirty="0" smtClean="0">
                <a:solidFill>
                  <a:srgbClr val="FFC000"/>
                </a:solidFill>
              </a:rPr>
              <a:t/>
            </a:r>
            <a:br>
              <a:rPr lang="ru-RU" sz="4400" dirty="0" smtClean="0">
                <a:solidFill>
                  <a:srgbClr val="FFC000"/>
                </a:solidFill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567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</a:t>
                      </a:r>
                      <a:r>
                        <a:rPr lang="ru-RU" sz="1700" dirty="0" smtClean="0"/>
                        <a:t>Мероприятия</a:t>
                      </a:r>
                      <a:endParaRPr lang="ru-RU" sz="1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                   </a:t>
                      </a:r>
                      <a:r>
                        <a:rPr lang="ru-RU" sz="1700" dirty="0" smtClean="0"/>
                        <a:t>Месяц</a:t>
                      </a:r>
                      <a:endParaRPr lang="ru-RU" sz="17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Наблюдение, выявление детей с заиканием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 сентябрь-октябрь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Диагностика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сентябрь-октябрь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Индивидуальные занятия по постановке диафрагмального дыхания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октябрь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Коррекция эмоционально-волевой сферы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октябрь-ноябрь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Индивидуально-коррекционные</a:t>
                      </a:r>
                      <a:r>
                        <a:rPr lang="ru-RU" sz="1800" baseline="0" dirty="0" smtClean="0"/>
                        <a:t> занятия по выработке мягкой </a:t>
                      </a:r>
                      <a:r>
                        <a:rPr lang="ru-RU" sz="1800" baseline="0" dirty="0" err="1" smtClean="0"/>
                        <a:t>голосоподачи</a:t>
                      </a:r>
                      <a:r>
                        <a:rPr lang="ru-RU" sz="1800" baseline="0" dirty="0" smtClean="0"/>
                        <a:t>, слитности речи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декабрь-январь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Игровые приёмы ,направленные на воспитание просодических</a:t>
                      </a:r>
                      <a:r>
                        <a:rPr lang="ru-RU" sz="1800" baseline="0" dirty="0" smtClean="0"/>
                        <a:t> компонентов речи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февраль-март</a:t>
                      </a:r>
                      <a:endParaRPr lang="ru-RU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Игровые приёмы , направленные на воспитание общительности и положительного отношения к сверстникам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Апрель-май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115328" cy="2060848"/>
          </a:xfrm>
        </p:spPr>
        <p:txBody>
          <a:bodyPr>
            <a:noAutofit/>
          </a:bodyPr>
          <a:lstStyle/>
          <a:p>
            <a:pPr lvl="0"/>
            <a:r>
              <a:rPr lang="ru-RU" sz="3200" dirty="0" smtClean="0">
                <a:solidFill>
                  <a:srgbClr val="FFC000"/>
                </a:solidFill>
              </a:rPr>
              <a:t>4 этап Координационный</a:t>
            </a:r>
            <a:br>
              <a:rPr lang="ru-RU" sz="3200" dirty="0" smtClean="0">
                <a:solidFill>
                  <a:srgbClr val="FFC000"/>
                </a:solidFill>
              </a:rPr>
            </a:br>
            <a:endParaRPr lang="ru-RU" sz="3200" dirty="0">
              <a:solidFill>
                <a:srgbClr val="FFC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sz="3500" b="1" dirty="0" smtClean="0">
                <a:solidFill>
                  <a:srgbClr val="FFC000"/>
                </a:solidFill>
              </a:rPr>
              <a:t>   </a:t>
            </a:r>
            <a:r>
              <a:rPr lang="ru-RU" sz="5800" b="1" dirty="0" smtClean="0">
                <a:solidFill>
                  <a:srgbClr val="FFC000"/>
                </a:solidFill>
              </a:rPr>
              <a:t>предполагает:</a:t>
            </a:r>
          </a:p>
          <a:p>
            <a:pPr>
              <a:buFont typeface="Wingdings" pitchFamily="2" charset="2"/>
              <a:buChar char="Ø"/>
            </a:pPr>
            <a:r>
              <a:rPr lang="ru-RU" sz="4500" b="1" dirty="0" smtClean="0">
                <a:solidFill>
                  <a:srgbClr val="FFC000"/>
                </a:solidFill>
              </a:rPr>
              <a:t> координацию деятельности педагогов и специалистов ДОУ, участвующих в разработке реализации индивидуальной программы  логопедической и психолого-педагогической помощи ребенку и составляющих единую полидисциплинарную команду.</a:t>
            </a:r>
          </a:p>
          <a:p>
            <a:pPr>
              <a:buFont typeface="Wingdings" pitchFamily="2" charset="2"/>
              <a:buChar char="Ø"/>
            </a:pPr>
            <a:r>
              <a:rPr lang="ru-RU" sz="4500" b="1" dirty="0" smtClean="0">
                <a:solidFill>
                  <a:srgbClr val="FFC000"/>
                </a:solidFill>
              </a:rPr>
              <a:t> Обеспечивает профилактику возникновения отклонений в развитии ребенка вторичного характера, обусловленных несоответствием требований среды реальным возможностям ребенка </a:t>
            </a:r>
          </a:p>
          <a:p>
            <a:pPr>
              <a:buNone/>
            </a:pPr>
            <a:r>
              <a:rPr lang="ru-RU" sz="4500" b="1" dirty="0" smtClean="0">
                <a:solidFill>
                  <a:srgbClr val="FFC000"/>
                </a:solidFill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C000"/>
                </a:solidFill>
              </a:rPr>
              <a:t>Методическое сопровождение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1.Л.М.Крапивина  Методические рекомендации  по организации и содержанию логопедических занятий с заикающимися </a:t>
            </a:r>
            <a:r>
              <a:rPr lang="ru-RU" dirty="0" err="1" smtClean="0"/>
              <a:t>преддошкольного</a:t>
            </a:r>
            <a:r>
              <a:rPr lang="ru-RU" dirty="0" smtClean="0"/>
              <a:t> возраста .</a:t>
            </a:r>
          </a:p>
          <a:p>
            <a:r>
              <a:rPr lang="ru-RU" dirty="0" smtClean="0"/>
              <a:t>2. Н.А. </a:t>
            </a:r>
            <a:r>
              <a:rPr lang="ru-RU" dirty="0" err="1" smtClean="0"/>
              <a:t>Чевелёва</a:t>
            </a:r>
            <a:r>
              <a:rPr lang="ru-RU" dirty="0" smtClean="0"/>
              <a:t> Заикание у детей</a:t>
            </a:r>
          </a:p>
          <a:p>
            <a:r>
              <a:rPr lang="ru-RU" dirty="0" smtClean="0"/>
              <a:t>3. Г.А. Волкова  Использование игровой деятельности в коррекции заикания у детей.</a:t>
            </a:r>
          </a:p>
          <a:p>
            <a:r>
              <a:rPr lang="ru-RU" dirty="0" smtClean="0"/>
              <a:t>4.И.Г. Выгодская, </a:t>
            </a:r>
            <a:r>
              <a:rPr lang="ru-RU" dirty="0" err="1" smtClean="0"/>
              <a:t>Е.Л.Пелленгер</a:t>
            </a:r>
            <a:r>
              <a:rPr lang="ru-RU" dirty="0" smtClean="0"/>
              <a:t>, Л.П.Успенская Устранение заикания у дошкольников в игре</a:t>
            </a:r>
          </a:p>
          <a:p>
            <a:r>
              <a:rPr lang="ru-RU" dirty="0" smtClean="0"/>
              <a:t>5. А.И. Богомолова Методика формирования просодики у заикающихся дошкольников.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5404"/>
          </a:xfrm>
        </p:spPr>
        <p:txBody>
          <a:bodyPr>
            <a:normAutofit fontScale="90000"/>
          </a:bodyPr>
          <a:lstStyle/>
          <a:p>
            <a:endParaRPr lang="ru-RU" sz="2800" dirty="0">
              <a:solidFill>
                <a:srgbClr val="FFC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714356"/>
          <a:ext cx="8229600" cy="5594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36912"/>
            <a:ext cx="8229600" cy="1008112"/>
          </a:xfrm>
        </p:spPr>
        <p:txBody>
          <a:bodyPr>
            <a:noAutofit/>
          </a:bodyPr>
          <a:lstStyle/>
          <a:p>
            <a:pPr marL="137160" indent="0" algn="ctr">
              <a:buNone/>
            </a:pPr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419611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649</TotalTime>
  <Words>453</Words>
  <Application>Microsoft Office PowerPoint</Application>
  <PresentationFormat>Экран (4:3)</PresentationFormat>
  <Paragraphs>93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ФГБОУ «Московский педагогический государственный университет» Институт Детства Кафедра логопедии  Презентация №2 по теме: профилактическая работа по сопровождению детей раннего возраста с заиканием (Источник: Сеть Интернет; из опыта практикующего логопеда) </vt:lpstr>
      <vt:lpstr>     Профилактическая работа по сопровождению детей раннего возраста с заиканием в условиях МБДОУ </vt:lpstr>
      <vt:lpstr>Цель: Создание оптимальных условий для психического и речевого развития ребёнка раннего возраста, которые повлияют на положительную коррекцию заикания .</vt:lpstr>
      <vt:lpstr>Задачи профиллактического сопровождения детей раннего возраста с заиканием в условиях дошкольного учреждения</vt:lpstr>
      <vt:lpstr>Образовательный маршрут</vt:lpstr>
      <vt:lpstr>1 этап. Диагностический Выявление детей с заиканием в группах раннего возраста </vt:lpstr>
      <vt:lpstr> 2 этап Консультативный Консультирование, педагогические гостиные, мастер-классы </vt:lpstr>
      <vt:lpstr>  3 этап Коррекционный.  (сопровождение ранней комплексной помощи по коррекции заикания) </vt:lpstr>
      <vt:lpstr>4 этап Координационный </vt:lpstr>
      <vt:lpstr>Методическое сопровождение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Профилактическое сопровождение детей раннего возраста в условиях дошкольного учреждения</dc:title>
  <dc:creator>Alex</dc:creator>
  <cp:lastModifiedBy>root</cp:lastModifiedBy>
  <cp:revision>57</cp:revision>
  <dcterms:created xsi:type="dcterms:W3CDTF">2012-09-19T18:09:44Z</dcterms:created>
  <dcterms:modified xsi:type="dcterms:W3CDTF">2017-01-08T10:56:08Z</dcterms:modified>
</cp:coreProperties>
</file>