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0" r:id="rId2"/>
    <p:sldId id="307" r:id="rId3"/>
    <p:sldId id="308" r:id="rId4"/>
    <p:sldId id="309" r:id="rId5"/>
    <p:sldId id="257" r:id="rId6"/>
    <p:sldId id="275" r:id="rId7"/>
    <p:sldId id="258" r:id="rId8"/>
    <p:sldId id="303" r:id="rId9"/>
    <p:sldId id="260" r:id="rId10"/>
    <p:sldId id="263" r:id="rId11"/>
    <p:sldId id="264" r:id="rId12"/>
    <p:sldId id="304" r:id="rId13"/>
    <p:sldId id="273" r:id="rId14"/>
    <p:sldId id="272" r:id="rId15"/>
    <p:sldId id="265" r:id="rId16"/>
    <p:sldId id="266" r:id="rId17"/>
    <p:sldId id="276" r:id="rId18"/>
    <p:sldId id="277" r:id="rId19"/>
    <p:sldId id="278" r:id="rId20"/>
    <p:sldId id="279" r:id="rId21"/>
    <p:sldId id="267" r:id="rId22"/>
    <p:sldId id="268" r:id="rId23"/>
    <p:sldId id="269" r:id="rId24"/>
    <p:sldId id="270" r:id="rId25"/>
    <p:sldId id="271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05" r:id="rId43"/>
    <p:sldId id="296" r:id="rId44"/>
    <p:sldId id="297" r:id="rId45"/>
    <p:sldId id="298" r:id="rId46"/>
    <p:sldId id="299" r:id="rId47"/>
    <p:sldId id="300" r:id="rId48"/>
    <p:sldId id="301" r:id="rId49"/>
    <p:sldId id="302" r:id="rId5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26015DE-F325-430C-81DE-E5A0CBE40226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7BF4F1D-3579-4E58-904F-67EC20C2AB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308CA75-E338-4A64-8B91-5B25B1F923CD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4021F8F-D64F-4C12-8480-93E241942C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2367F6-5E02-4EB8-9C20-811FD3C86F8B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D2CDF6-3794-4C0A-B8D4-AAC19EE64D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3A561F6-FC23-46D9-B676-D23C8F235E52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72EDBB-5DB1-4FAC-BB94-EF24B6B6D3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486F3E-14E5-4EE3-8C9C-19EFCDAE5D80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E791938-FD9A-4882-860B-15E3C8A60A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9587A47-06D9-4B66-9496-807D31A0CFFE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A74A04B-4742-4158-AC69-1E75586BAF0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A0C90A3-DA28-4AD3-AB81-B8B91BD3C4F4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CB9BFA1-24AF-4177-A47C-5322966041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6089595-80C7-4937-AA99-289634465AA8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9F34B1A-0F93-4E8A-8805-6AD016E142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14B0B4D-C81C-4546-8082-7A70E2354002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6A898D8-4B66-489C-BFCD-BD3B9874216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EB7CE6E-5955-4BE4-AF8B-4026DAFCC870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79B1BA8-852E-4AD4-B8BD-40EA9D03FF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3347986-07B6-4DD3-A17F-62C8167CE8C8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876F204-8B8B-4859-985C-E1051E03AE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7EAECB2F-5076-4385-9731-D974DE5A9F18}" type="datetimeFigureOut">
              <a:rPr lang="ru-RU" smtClean="0"/>
              <a:pPr>
                <a:defRPr/>
              </a:pPr>
              <a:t>08.01.2017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AE65D626-7F3D-4969-A271-97927FC51F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>Федеральное государственное бюджетное образовательное учреждение высшего профессионального образования</a:t>
            </a:r>
            <a:br>
              <a:rPr lang="ru-RU" sz="1600" dirty="0" smtClean="0"/>
            </a:br>
            <a:r>
              <a:rPr lang="ru-RU" sz="1600" dirty="0" smtClean="0"/>
              <a:t>         «Московский педагогический государственный университет»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5373216"/>
            <a:ext cx="4752528" cy="118499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755576" y="2420888"/>
            <a:ext cx="7571184" cy="22608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Диагностика нарушений слуха у детей раннего возраста.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3460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Звукореактотест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ЗРТ-01 </a:t>
            </a:r>
            <a:endParaRPr lang="ru-RU" b="1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>
          <a:xfrm>
            <a:off x="395288" y="908050"/>
            <a:ext cx="8569325" cy="4525963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Звукореактотест ЗРТ-01 предназначен для раннего выявления нарушения слуха у детей.</a:t>
            </a:r>
          </a:p>
          <a:p>
            <a:pPr eaLnBrk="1" hangingPunct="1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Звукореактотест ЗРТ-01 создает различные акустические сигналы (широкополосный, шумовой, а также тональные). В ЗРТ-01 имеется непрерывный режим звучания и режим автоматического прерывания сигнала с периодичностью 3 Гц.</a:t>
            </a:r>
            <a:endParaRPr lang="ru-RU" sz="2400" smtClean="0"/>
          </a:p>
          <a:p>
            <a:pPr eaLnBrk="1" hangingPunct="1"/>
            <a:endParaRPr lang="ru-RU" smtClean="0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573016"/>
            <a:ext cx="3023542" cy="235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Содержимое 2"/>
          <p:cNvSpPr>
            <a:spLocks noGrp="1"/>
          </p:cNvSpPr>
          <p:nvPr>
            <p:ph idx="1"/>
          </p:nvPr>
        </p:nvSpPr>
        <p:spPr>
          <a:xfrm>
            <a:off x="395288" y="692150"/>
            <a:ext cx="8229600" cy="4525963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Конструктивно звукореактотест  выполнен в виде малогабаритного, легкого, переносного прибора со встроенным излучателем звука, прост в управлении. </a:t>
            </a:r>
          </a:p>
          <a:p>
            <a:pPr eaLnBrk="1" hangingPunct="1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Питание аппарата осуществляется от батареи аккумуляторов.</a:t>
            </a:r>
          </a:p>
          <a:p>
            <a:pPr eaLnBrk="1" hangingPunct="1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Звукореактотест ЗРТ-01 может применяться в родильных домах, детских консультациях, фельдшерско-акушерских пунктах, детских яслях/садах, школах, поликлиниках и других учреждениях здравоохранения и просвещения.</a:t>
            </a:r>
            <a:endParaRPr lang="ru-RU" sz="2400" smtClean="0"/>
          </a:p>
          <a:p>
            <a:pPr eaLnBrk="1" hangingPunct="1"/>
            <a:endParaRPr lang="ru-RU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778776" y="332656"/>
            <a:ext cx="5365224" cy="805840"/>
          </a:xfrm>
        </p:spPr>
        <p:txBody>
          <a:bodyPr/>
          <a:lstStyle/>
          <a:p>
            <a:pPr eaLnBrk="1" hangingPunct="1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Звукореактотест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Колибри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2565400"/>
            <a:ext cx="4260850" cy="2087563"/>
          </a:xfrm>
          <a:noFill/>
        </p:spPr>
      </p:pic>
      <p:sp>
        <p:nvSpPr>
          <p:cNvPr id="4100" name="Прямоугольник 4"/>
          <p:cNvSpPr>
            <a:spLocks noChangeArrowheads="1"/>
          </p:cNvSpPr>
          <p:nvPr/>
        </p:nvSpPr>
        <p:spPr bwMode="auto">
          <a:xfrm>
            <a:off x="467544" y="1124744"/>
            <a:ext cx="3816424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Звукореактотест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Колибри предназначен для тестирования грудных детей и детей младшего возраста на наличие слуховой реакции на акустический сигнал в условиях свободного звукового поля при подозрениях на снижение у них слуха.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Звукореактотест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Колибри можно применять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профосмотров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также в тех медицинских учреждениях, где нет необходимой для объективных исследований аппаратуры.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Обследование слуха с помощью звукореактотеста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571500" y="1928813"/>
            <a:ext cx="8229600" cy="4525962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 качестве звуковых стимулов используются тоны частотой 0,5, 2,0 и 4,0 кГц и широкополосный интенсивностью  40,и 65, 90 дБ.</a:t>
            </a:r>
          </a:p>
          <a:p>
            <a:pPr eaLnBrk="1" hangingPunct="1"/>
            <a:endParaRPr lang="ru-RU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Обследование проводить должны два человека  (врач и медсестра).</a:t>
            </a:r>
          </a:p>
          <a:p>
            <a:pPr eaLnBrk="1" hangingPunct="1"/>
            <a:endParaRPr lang="ru-RU" smtClean="0"/>
          </a:p>
        </p:txBody>
      </p:sp>
      <p:pic>
        <p:nvPicPr>
          <p:cNvPr id="6147" name="Picture 3" descr="C:\Documents and Settings\Куркины\Рабочий стол\med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4613" y="1484784"/>
            <a:ext cx="2640742" cy="439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10515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Выбор звукового стимула зависит от возраста малыша: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0-4 мес.- широкополосный шум интенсивностью 90 дБ.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4-6 мес.- широкополосный шум интенсивностью 65 дБ.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6-12 мес. – широкополосный шум интенсивностью 40 дБ.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1-2 года – тон 4,0 кГц, затем 0,5 кГц интенсивностью 40 дБ.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83880" cy="10515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Обследование следует начинать с правого уха</a:t>
            </a:r>
            <a:endParaRPr lang="ru-RU" sz="32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1600200"/>
            <a:ext cx="4316412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наличии реакции звук следует повторить ещё раз.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Если ребенок отреагировал на повторный звук, проверяется второе ухо.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отсутствии реакции на 2-3 предъявление звука его интенсивность увеличивается.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Детей старше 2 лет следует обследовать шепотной речью.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8196" name="Picture 2" descr="C:\Documents and Settings\Куркины\Рабочий стол\kadr-slyh-22.10.0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916832"/>
            <a:ext cx="3930650" cy="29479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105156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Условная двигательная реакция на звук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00238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1.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Ребенка учат в момент звучания тона 0,5 кГц интенсивностью 65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выполнять какое-либо игровое действие:</a:t>
            </a:r>
          </a:p>
          <a:p>
            <a:pPr eaLnBrk="1" hangingPunct="1">
              <a:buFont typeface="Arial" charset="0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85750" y="3214688"/>
            <a:ext cx="822960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marL="514350" indent="-514350" algn="ctr" fontAlgn="auto">
              <a:spcAft>
                <a:spcPts val="0"/>
              </a:spcAft>
              <a:defRPr/>
            </a:pPr>
            <a:r>
              <a:rPr lang="ru-RU" sz="2900" dirty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ru-RU" sz="3600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ru-RU" sz="2900" dirty="0">
                <a:latin typeface="Times New Roman" pitchFamily="18" charset="0"/>
                <a:ea typeface="+mj-ea"/>
                <a:cs typeface="Times New Roman" pitchFamily="18" charset="0"/>
              </a:rPr>
              <a:t>Надевать кольцо на стержень пирамиды ;</a:t>
            </a:r>
            <a:r>
              <a:rPr lang="ru-RU" sz="3300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3300" dirty="0"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33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188" y="3141663"/>
            <a:ext cx="7872412" cy="8572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/>
          <a:p>
            <a:pPr marL="514350" indent="-514350" fontAlgn="auto"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ea typeface="+mj-ea"/>
                <a:cs typeface="Times New Roman" pitchFamily="18" charset="0"/>
              </a:rPr>
              <a:t>    2. Класть кубик в машину.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49080"/>
            <a:ext cx="2088232" cy="156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05064"/>
            <a:ext cx="2448173" cy="190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221088"/>
            <a:ext cx="1957378" cy="136815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 обследование слуха в сурдологопедический кабинет следует направлять ребенка: 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 4-х месяцев, если не реагирует на широкополосный шум интенсивностью 90 дБ (или отмечается нечеткая реакция :то есть , то нет);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4-6 –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месяцев, если он не реагирует на широкополосный шум интенсивностью 65 дБ (или отмечается нечеткая реакция) или не может локализовать источник звука;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6-12-ти месяцев, если он не реагирует на широкополосный шум интенсивностью 40 дБ (или отмечается нечеткая реакция) или не может локализовать источник звука;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старше 1 года, если он не реагирует на тоны аудиометра 4,0 и 0,5 кГц интенсивностью 40 дБ (отмечается нечеткая реакция, или не может локализовать источник звука;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если родители отрицательно отвечают на вопросы анкеты.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>
          <a:xfrm>
            <a:off x="323850" y="620688"/>
            <a:ext cx="8424863" cy="5505475"/>
          </a:xfrm>
        </p:spPr>
        <p:txBody>
          <a:bodyPr/>
          <a:lstStyle/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Малыша первого полугодия жизни кладут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пеленальный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стол, ребенок более старшего возраста сидит на руках у матери. 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Врач склоняется над ребенком, пытается привлечь его взор к своему лицу или к яркой игрушке, повести его взгляд вправо, влево. </a:t>
            </a:r>
          </a:p>
          <a:p>
            <a:pPr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детей старше 2-х месяцев пытается вызвать комплекс оживления, установить эмоциональный контакт с ребенком. 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Исследование слуха с использованием метода «гороховых проб» 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980727"/>
            <a:ext cx="8229600" cy="158417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Для обследования необходимы три пластмассовых баночки, которые на одну треть заполняются: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468313" y="2708920"/>
            <a:ext cx="8229600" cy="3950643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горохом (источник звука 70-80 дБ);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гречкой (источник звука 50-60 дБ);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манкой (источник звука 30-40 дБ).</a:t>
            </a:r>
          </a:p>
          <a:p>
            <a:pPr eaLnBrk="1" hangingPunct="1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Исследование слуха с использованием метода «гороховых проб» 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57885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нормальном слухе у ребенка старше 4-х месяцев отмечаются безусловно-ориентировочные реакции на звучание  всех 3-х баночек.</a:t>
            </a:r>
          </a:p>
          <a:p>
            <a:pPr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Он определяет направление звука.</a:t>
            </a:r>
          </a:p>
          <a:p>
            <a:pPr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До 4-х месяцев малыш реагирует на звучание баночек с гречкой  и горохом, но не локализует их звучание </a:t>
            </a:r>
          </a:p>
          <a:p>
            <a:pPr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На звук баночки  манкой малыш обычно не реагирует.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На обследование слуха в сурдологический кабинет следует направлять ребенка: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572000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до 4-х месяцев, если он не реагирует на звучание баночек с гречкой и горохом;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старше 4-х месяцев , если он не реагирует на звучание хотя бы одной баночки (манкой, или локализовать источник звука, т.к последнее свидетельствует о возможности одностороннего снижения слуха.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0515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Обследование слуха речью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183880" cy="4187952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Слух детей, уже владеющих в той или иной степени речью, следует проверять при предъявлении им хорошо знакомых слов шепотом с расстояния 6 м .</a:t>
            </a:r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Необходимо выяснить у мамы, какие слова и фразы малыш понимает, как сам называет предметы, действия. 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Можно поместить перед ребенком игрушки: куклу, зайку, мишку, собачку и шепотом произносить фразы.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501775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Фразы типа: Покажи мишку; Где собачка?; Покажи у куклы ручки (рот, глазки); Покажи у собачки хвостик. </a:t>
            </a:r>
            <a:endParaRPr lang="ru-RU" b="1" smtClean="0"/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600" y="2852936"/>
            <a:ext cx="1296987" cy="1512887"/>
          </a:xfrm>
          <a:noFill/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996952"/>
            <a:ext cx="23034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564904"/>
            <a:ext cx="1582737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404812"/>
            <a:ext cx="8229600" cy="187206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При обследовании слуха детей слова каждого списка предъявляются в случайной последовательности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183880" cy="418795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Ребенка ставят боком к проверяющему.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противоположное ухо вставляют ватный тампон, поверхность которого слегка смочена каким-либо маслом, например, вазелиновым.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Проверяющий просит ребенка повторять слова, которые он будет произносить шепотом. Первые два слова произносятся около него, а затем с расстояния 6 м (или 3 м, если ребенок стоит спиной).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в связи с низким уровнем общего и/или речевого развития обследовать слух ребенка речью не удается, его следует направить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сурдоцентр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для исследования слуховой функции объективными методами.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Обследование слуха в образовательных учреждениях и реабилитационных центрах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500063" y="2000250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Слух  детей следует проверять: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при поступлении ребенка в образовательное учреждение;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после перенесенного ребенком длительного и тяжелого заболевания, гриппа, отитов, паротита, кори, после лечения с применением антибиотиков с отоксическим действием;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при наличии у ребенка отставания в речевом развитии;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при направлении ребенка на обследование ПМПК.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864096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Первый год жизни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183880" cy="418795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Слуховое сосредоточение выражается в полном или частичном торможении движений.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83880" cy="105156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2-3 месяца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539552" y="1772816"/>
            <a:ext cx="8183880" cy="4187952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Реакция на звук выражается в активизации  или торможении сосательных движений, расширении глазных щелей, повороте глаз в сторону хорошо знакомого взрослого.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Наиболее отчетливо реакция проявляется при подаче длительного сигнала на далеком от ребенка расстоянии во время крика.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Дети реагируют на звук с расстояния 2-3 метров.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Обследование проводят 2 человека. Один из них подает сигнальый (ассистент), второй общается с ребенком и регистрирует реакции ребенка на звуки (наблюдатель). 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 качестве источников звучания используются: шарманка , дудка  и барабан, голос разговорной громкости при произнесении звукосочетаний типа па-па-па, пу-пу-пу, имени ребенка.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864096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ходе обследования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183880" cy="418795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Регистрируются безусловно-ориентировочные реакции: слуховое сосредоточение, активизация или торможение общих движений, активизация или торможение сосательных движений, расширение глазных щелей, поворот головы в сторону. 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Если у младенца в возрасте до 3-х месяцев отмечается реакция на все предложенные неречевые стимулы и голос разговорной громкости или громкий на одном и том же расстоянии , можно предположить, что у него слух в пределах физиологической нормы.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Если ребенок не реагирует на какой-либо стимул, или же реакции на звуковые сигналы зарегистрированы с разных расстояний (меньшего при восприятии звучания шарманки и голоса разговорной громкости, и большего при восприятии дудки, барабана и громкого голоса), то ребенок нуждается в специальном аудиологическом обследовании в связи с подозрением на снижение слуха. </a:t>
            </a:r>
          </a:p>
          <a:p>
            <a:pPr eaLnBrk="1" hangingPunct="1">
              <a:buFont typeface="Arial" charset="0"/>
              <a:buNone/>
            </a:pPr>
            <a:endParaRPr lang="ru-RU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Дети в возрасте 3-6 месяцев жизни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395288" y="620713"/>
            <a:ext cx="8229600" cy="5545137"/>
          </a:xfrm>
        </p:spPr>
        <p:txBody>
          <a:bodyPr/>
          <a:lstStyle/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 период с 3 до 6 месяцев появляется отрицательная реакция ребенка на резкие звуки.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При этом он вздрагивает, широко открывает глаза и становится совершенно неподвижным, затем морщится и иногда сразу, а иногда через 10-15 секунд начинает кричать.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Реакция непостоянная и зависит от состояния ребенка. Чаще она возникает у пугливых детей, которые могут реагировать криком и на нерезкие раздражители. </a:t>
            </a:r>
          </a:p>
          <a:p>
            <a:pPr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Дети этого возраста реагируют на все стимулы с расстояния 3-4 метров .</a:t>
            </a:r>
          </a:p>
          <a:p>
            <a:pPr eaLnBrk="1" hangingPunct="1"/>
            <a:endParaRPr lang="ru-RU" sz="2800" smtClean="0"/>
          </a:p>
          <a:p>
            <a:pPr eaLnBrk="1" hangingPunct="1"/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Обследование проводят наблюдатель и ассистент.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В качестве источника звучаний используются шарманка, дудка, барабан, голос разговорной громкости и шепот при произнесении звукосочетаний типа па-па-па, пу-пу-пу, имени ребенка.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877848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ходе обследования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Регистрируются безусловно-ориентировочные реакции.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Учитывая особенности безусловных реакций, стимулы следует подавать от более тихих к более громким и с максимального расстояния (4 метра), постепенно приближаясь к ребенку в случае отсутствия реакции. 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При получении первоначальной реакции на расстоянии меньшем, чем максимальное, следует проверить, не появится ли она вновь на большем расстоянии. 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Если у малыша 3-6 месяцев отмечаются реакции на все предложенные неречевые стимулы и шепот на одном и том же расстоянии в пределах 3- 4 метров , можно предположить, что у него слух в пределах физиологической нормы.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Если ребенок не реагирует на какой-либо стимул, или же реакции на звуковые сигналы зарегистрированы с разных расстояний (меньшего при восприятии звучания шарманки и шепота, и большего при восприятии дудки, барабана и голоса разговорной громкости), то ребенок нуждается в специальном аудиологическом обследовании в связи с подозрением на снижение слуха.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Дети в возрасте 6-12 месяцев жизни 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Расстояние, с которого дети этого возраста реагируют на звук, может быть от 4 до 6 метров .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Чем ребенок старше, тем расстояние больше. </a:t>
            </a:r>
          </a:p>
          <a:p>
            <a:pPr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Обследование проводят два человека: ассистент и наблюдатель.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 качестве источников звука используются шарманка, дудка, барабан, голос разговорной громкости и шепот при произнесении звукосочетаний типа па-па-па,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пу-пу-пу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, имени ребенка.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Регистрируются безусловно-ориентировочные реакции: поворот глаз или головы в сторону источника звука, слуховое сосредоточение, торможение или активизация движении.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Во избежание угасания безусловной реакции на звук сигналы подаются от более тихого к более громкому (шарманка, дудку, барабан; шепот, голос разговорной громкости) и с максимального для данного возраста расстояния ( 6 метров ), при постепенном приближении к ребенку в случае отсутствия реакции.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    При получении первоначальной реакции на расстоянии меньшем максимального, следует проверить, не появится ли она вновь и на большем расстоянии.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Если у ребенка 6-2 месяцев отмечаются реакции на все предложенные неречевые стимулы и шепот на одном и том же расстоянии в пределах 4-6 м и он может локализовать их на этом же расстоянии, то можно предположить, что у него слух в пределах физиологической нормы. 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09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Если ребенок не реагирует на какой-либо стимул, или же реакции на звуковые сигналы зарегистрированы с разных расстояний (меньшего при восприятии звучания шарманки и шепота, и большего при восприятии дудки, барабана и голоса разговорной громкости), то ребенок нуждается в специальном аудиологическом обследовании в связи с подозрением на снижение слуха.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Второй-третий год жизни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На третьем году жизни продолжает развиваться фразовая речь, грамматический строй языка.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Однако у части детей отмечается значительное отставание в речевом развитии.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В этом возрасте ребенок способен реагировать на звуки так же, как и взрослый, т.е. при нормальном слухе воспринимать шепот на расстоянии 6 метров 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40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Обследование проводят два человека — наблюдатель и ассистент.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Обследуя слух ребенка этого возраста, особенно важно войти с ним в контакт, причем если на предыдущих возрастных этапах основное значение это имело для наблюдателя, то сейчас в равной мере это важно и для ассистента. </a:t>
            </a:r>
          </a:p>
          <a:p>
            <a:pPr eaLnBrk="1" hangingPunct="1">
              <a:buFont typeface="Arial" charset="0"/>
              <a:buNone/>
            </a:pPr>
            <a:endParaRPr lang="ru-RU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В качестве источников звука, как и ранее, используются: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звучащие игрушки (шарманка, дудка, барабан);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также голос разговорной громкости и шепот при произнесении звукоподражаний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ав-ав-ав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(собачка) и пи-пи-пи (птичка), имени ребенка, необычных звукосочетаний типа кш;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непривычные звучания (шуршание целлофанового пакета, «стук» гороха, гречки, манки, помещенных в баночку — «гороховые пробы»).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80584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ходе обследования </a:t>
            </a:r>
          </a:p>
        </p:txBody>
      </p:sp>
      <p:sp>
        <p:nvSpPr>
          <p:cNvPr id="4608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183880" cy="418795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Регистрируются безусловно-ориентировочные реакции ребенка на звуковые сигналы: поворот головы или глаз в сторону источника звука.</a:t>
            </a:r>
          </a:p>
          <a:p>
            <a:pPr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Если же ребенок не реагирует на стимулы, проявляет негативные реакции на процедуру обследования, то следует изменить методику. 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smtClean="0"/>
              <a:t>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Наблюдатель совместно с ассистентом демонстрирует ребенку, как под звучание шарманки «танцует» кукла, как она «прячется», как только шарманка замолкает.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Ребенку предлагают позвать куклу и показывают, как она появляется под звучание шарманки.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Ребенку предлагают послушать, кого сейчас позовут.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81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Показывают ребенку куклу, называя ее ляля, собачку — ав-ав-ав, птичку — пи-пи-пи, и организует игру с ними, вновь и вновь называет их. </a:t>
            </a:r>
          </a:p>
          <a:p>
            <a:pPr eaLnBrk="1" hangingPunct="1"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Предлагают послушать, кто его позовет.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Если такой оперативный метод обследования не дал результатов, то следует подготовить малыша к обследованию, познакомив его со звуками (неречевыми сигналами и звукоподражаниями) и игрушками, их подкрепляющими.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Затем повторить обследование, но начинать его следует в этом случае с более громких звучаний и на недалеком от ребенка расстоянии.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5017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318</TotalTime>
  <Words>2108</Words>
  <Application>Microsoft Office PowerPoint</Application>
  <PresentationFormat>Экран (4:3)</PresentationFormat>
  <Paragraphs>135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Аспект</vt:lpstr>
      <vt:lpstr>Федеральное государственное бюджетное образовательное учреждение высшего профессионального образования          «Московский педагогический государственный университет» </vt:lpstr>
      <vt:lpstr>Звукореактотест ЗРТ-01 </vt:lpstr>
      <vt:lpstr>Слайд 3</vt:lpstr>
      <vt:lpstr>Звукореактотест Колибри</vt:lpstr>
      <vt:lpstr>Обследование слуха с помощью звукореактотеста</vt:lpstr>
      <vt:lpstr>Слайд 6</vt:lpstr>
      <vt:lpstr>Выбор звукового стимула зависит от возраста малыша:</vt:lpstr>
      <vt:lpstr>Обследование следует начинать с правого уха</vt:lpstr>
      <vt:lpstr>Условная двигательная реакция на звук</vt:lpstr>
      <vt:lpstr>На обследование слуха в сурдологопедический кабинет следует направлять ребенка: </vt:lpstr>
      <vt:lpstr>Слайд 11</vt:lpstr>
      <vt:lpstr>Слайд 12</vt:lpstr>
      <vt:lpstr>Слайд 13</vt:lpstr>
      <vt:lpstr>Для обследования необходимы три пластмассовых баночки, которые на одну треть заполняются: </vt:lpstr>
      <vt:lpstr>Исследование слуха с использованием метода «гороховых проб» </vt:lpstr>
      <vt:lpstr>На обследование слуха в сурдологический кабинет следует направлять ребенка:</vt:lpstr>
      <vt:lpstr>Обследование слуха речью  </vt:lpstr>
      <vt:lpstr>Слайд 18</vt:lpstr>
      <vt:lpstr>Фразы типа: Покажи мишку; Где собачка?; Покажи у куклы ручки (рот, глазки); Покажи у собачки хвостик. </vt:lpstr>
      <vt:lpstr>При обследовании слуха детей слова каждого списка предъявляются в случайной последовательности.  </vt:lpstr>
      <vt:lpstr>Обследование слуха в образовательных учреждениях и реабилитационных центрах</vt:lpstr>
      <vt:lpstr>Слайд 22</vt:lpstr>
      <vt:lpstr>Первый год жизни</vt:lpstr>
      <vt:lpstr>2-3 месяца</vt:lpstr>
      <vt:lpstr>Слайд 25</vt:lpstr>
      <vt:lpstr>В ходе обследования</vt:lpstr>
      <vt:lpstr>Слайд 27</vt:lpstr>
      <vt:lpstr>Слайд 28</vt:lpstr>
      <vt:lpstr>Слайд 29</vt:lpstr>
      <vt:lpstr>Слайд 30</vt:lpstr>
      <vt:lpstr>Слайд 31</vt:lpstr>
      <vt:lpstr>В ходе обследования 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В ходе обследования </vt:lpstr>
      <vt:lpstr>Слайд 46</vt:lpstr>
      <vt:lpstr>Слайд 47</vt:lpstr>
      <vt:lpstr>Слайд 48</vt:lpstr>
      <vt:lpstr>Слайд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Дашенька</dc:creator>
  <cp:lastModifiedBy>root</cp:lastModifiedBy>
  <cp:revision>65</cp:revision>
  <dcterms:modified xsi:type="dcterms:W3CDTF">2017-01-08T11:32:05Z</dcterms:modified>
</cp:coreProperties>
</file>